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2" r:id="rId2"/>
    <p:sldId id="256" r:id="rId3"/>
    <p:sldId id="258" r:id="rId4"/>
    <p:sldId id="260" r:id="rId5"/>
    <p:sldId id="261" r:id="rId6"/>
    <p:sldId id="263" r:id="rId7"/>
  </p:sldIdLst>
  <p:sldSz cx="3779838" cy="68040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F3DF"/>
    <a:srgbClr val="8DA2DF"/>
    <a:srgbClr val="8F99B4"/>
    <a:srgbClr val="78A882"/>
    <a:srgbClr val="92B99A"/>
    <a:srgbClr val="4C7855"/>
    <a:srgbClr val="3096B2"/>
    <a:srgbClr val="44AFCC"/>
    <a:srgbClr val="0E7996"/>
    <a:srgbClr val="FCF8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FB94E5-05DF-4BC5-B44A-9B654696687F}" v="4" dt="2021-06-23T10:29:47.101"/>
    <p1510:client id="{20E36313-F728-4A75-A9AD-B6D9C48CDB68}" v="132" dt="2021-06-22T17:36:32.1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67" d="100"/>
          <a:sy n="167" d="100"/>
        </p:scale>
        <p:origin x="496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dan Lee" userId="8a515d825b49ecb4" providerId="LiveId" clId="{18FB94E5-05DF-4BC5-B44A-9B654696687F}"/>
    <pc:docChg chg="custSel addSld modSld">
      <pc:chgData name="Aidan Lee" userId="8a515d825b49ecb4" providerId="LiveId" clId="{18FB94E5-05DF-4BC5-B44A-9B654696687F}" dt="2021-06-23T10:30:01.065" v="48" actId="255"/>
      <pc:docMkLst>
        <pc:docMk/>
      </pc:docMkLst>
      <pc:sldChg chg="addSp delSp modSp new mod">
        <pc:chgData name="Aidan Lee" userId="8a515d825b49ecb4" providerId="LiveId" clId="{18FB94E5-05DF-4BC5-B44A-9B654696687F}" dt="2021-06-23T10:30:01.065" v="48" actId="255"/>
        <pc:sldMkLst>
          <pc:docMk/>
          <pc:sldMk cId="1070048974" sldId="261"/>
        </pc:sldMkLst>
        <pc:spChg chg="del">
          <ac:chgData name="Aidan Lee" userId="8a515d825b49ecb4" providerId="LiveId" clId="{18FB94E5-05DF-4BC5-B44A-9B654696687F}" dt="2021-06-23T10:29:03.067" v="1" actId="478"/>
          <ac:spMkLst>
            <pc:docMk/>
            <pc:sldMk cId="1070048974" sldId="261"/>
            <ac:spMk id="2" creationId="{DD9B3311-DB97-4BCB-A34A-3D63CC9EF56D}"/>
          </ac:spMkLst>
        </pc:spChg>
        <pc:spChg chg="del">
          <ac:chgData name="Aidan Lee" userId="8a515d825b49ecb4" providerId="LiveId" clId="{18FB94E5-05DF-4BC5-B44A-9B654696687F}" dt="2021-06-23T10:29:03.067" v="1" actId="478"/>
          <ac:spMkLst>
            <pc:docMk/>
            <pc:sldMk cId="1070048974" sldId="261"/>
            <ac:spMk id="3" creationId="{B9C28FBD-A9E1-419D-B944-FF241A5EC070}"/>
          </ac:spMkLst>
        </pc:spChg>
        <pc:spChg chg="add mod">
          <ac:chgData name="Aidan Lee" userId="8a515d825b49ecb4" providerId="LiveId" clId="{18FB94E5-05DF-4BC5-B44A-9B654696687F}" dt="2021-06-23T10:29:08.374" v="3" actId="1076"/>
          <ac:spMkLst>
            <pc:docMk/>
            <pc:sldMk cId="1070048974" sldId="261"/>
            <ac:spMk id="4" creationId="{AD68E3A6-3094-4F2E-8D0C-62832266B3A8}"/>
          </ac:spMkLst>
        </pc:spChg>
        <pc:spChg chg="add mod">
          <ac:chgData name="Aidan Lee" userId="8a515d825b49ecb4" providerId="LiveId" clId="{18FB94E5-05DF-4BC5-B44A-9B654696687F}" dt="2021-06-23T10:29:08.374" v="3" actId="1076"/>
          <ac:spMkLst>
            <pc:docMk/>
            <pc:sldMk cId="1070048974" sldId="261"/>
            <ac:spMk id="5" creationId="{2E86F9A6-E463-497C-B7E5-B805C8CB9068}"/>
          </ac:spMkLst>
        </pc:spChg>
        <pc:spChg chg="mod">
          <ac:chgData name="Aidan Lee" userId="8a515d825b49ecb4" providerId="LiveId" clId="{18FB94E5-05DF-4BC5-B44A-9B654696687F}" dt="2021-06-23T10:29:47.101" v="43" actId="1076"/>
          <ac:spMkLst>
            <pc:docMk/>
            <pc:sldMk cId="1070048974" sldId="261"/>
            <ac:spMk id="8" creationId="{4C3735E5-FD9A-4577-A55C-28D343DEC404}"/>
          </ac:spMkLst>
        </pc:spChg>
        <pc:spChg chg="mod">
          <ac:chgData name="Aidan Lee" userId="8a515d825b49ecb4" providerId="LiveId" clId="{18FB94E5-05DF-4BC5-B44A-9B654696687F}" dt="2021-06-23T10:29:47.101" v="43" actId="1076"/>
          <ac:spMkLst>
            <pc:docMk/>
            <pc:sldMk cId="1070048974" sldId="261"/>
            <ac:spMk id="10" creationId="{FC655D8A-3013-4BBC-BAC4-B216051D3535}"/>
          </ac:spMkLst>
        </pc:spChg>
        <pc:spChg chg="add mod">
          <ac:chgData name="Aidan Lee" userId="8a515d825b49ecb4" providerId="LiveId" clId="{18FB94E5-05DF-4BC5-B44A-9B654696687F}" dt="2021-06-23T10:29:14.783" v="4"/>
          <ac:spMkLst>
            <pc:docMk/>
            <pc:sldMk cId="1070048974" sldId="261"/>
            <ac:spMk id="11" creationId="{B7796E33-551E-426D-AF4D-2E5EF739D6A0}"/>
          </ac:spMkLst>
        </pc:spChg>
        <pc:spChg chg="add mod">
          <ac:chgData name="Aidan Lee" userId="8a515d825b49ecb4" providerId="LiveId" clId="{18FB94E5-05DF-4BC5-B44A-9B654696687F}" dt="2021-06-23T10:30:01.065" v="48" actId="255"/>
          <ac:spMkLst>
            <pc:docMk/>
            <pc:sldMk cId="1070048974" sldId="261"/>
            <ac:spMk id="12" creationId="{3952204A-2C66-48CD-A48C-F69E5EF0CAE7}"/>
          </ac:spMkLst>
        </pc:spChg>
        <pc:spChg chg="add mod">
          <ac:chgData name="Aidan Lee" userId="8a515d825b49ecb4" providerId="LiveId" clId="{18FB94E5-05DF-4BC5-B44A-9B654696687F}" dt="2021-06-23T10:29:14.783" v="4"/>
          <ac:spMkLst>
            <pc:docMk/>
            <pc:sldMk cId="1070048974" sldId="261"/>
            <ac:spMk id="13" creationId="{443B9490-9F53-45D8-AB00-BAF331FE9181}"/>
          </ac:spMkLst>
        </pc:spChg>
        <pc:spChg chg="add mod">
          <ac:chgData name="Aidan Lee" userId="8a515d825b49ecb4" providerId="LiveId" clId="{18FB94E5-05DF-4BC5-B44A-9B654696687F}" dt="2021-06-23T10:29:14.783" v="4"/>
          <ac:spMkLst>
            <pc:docMk/>
            <pc:sldMk cId="1070048974" sldId="261"/>
            <ac:spMk id="14" creationId="{68C82C40-38C8-4765-B078-497550F85BF5}"/>
          </ac:spMkLst>
        </pc:spChg>
        <pc:spChg chg="mod">
          <ac:chgData name="Aidan Lee" userId="8a515d825b49ecb4" providerId="LiveId" clId="{18FB94E5-05DF-4BC5-B44A-9B654696687F}" dt="2021-06-23T10:29:14.783" v="4"/>
          <ac:spMkLst>
            <pc:docMk/>
            <pc:sldMk cId="1070048974" sldId="261"/>
            <ac:spMk id="17" creationId="{035A81B1-D034-48A3-A061-39B40167AFFD}"/>
          </ac:spMkLst>
        </pc:spChg>
        <pc:spChg chg="mod">
          <ac:chgData name="Aidan Lee" userId="8a515d825b49ecb4" providerId="LiveId" clId="{18FB94E5-05DF-4BC5-B44A-9B654696687F}" dt="2021-06-23T10:29:14.783" v="4"/>
          <ac:spMkLst>
            <pc:docMk/>
            <pc:sldMk cId="1070048974" sldId="261"/>
            <ac:spMk id="19" creationId="{B56E226D-52D8-4D5A-BCCA-566B8E7C717A}"/>
          </ac:spMkLst>
        </pc:spChg>
        <pc:spChg chg="add mod">
          <ac:chgData name="Aidan Lee" userId="8a515d825b49ecb4" providerId="LiveId" clId="{18FB94E5-05DF-4BC5-B44A-9B654696687F}" dt="2021-06-23T10:29:14.783" v="4"/>
          <ac:spMkLst>
            <pc:docMk/>
            <pc:sldMk cId="1070048974" sldId="261"/>
            <ac:spMk id="20" creationId="{A83B6F50-97E5-47CB-8E74-373D9DC2F1D4}"/>
          </ac:spMkLst>
        </pc:spChg>
        <pc:spChg chg="add mod">
          <ac:chgData name="Aidan Lee" userId="8a515d825b49ecb4" providerId="LiveId" clId="{18FB94E5-05DF-4BC5-B44A-9B654696687F}" dt="2021-06-23T10:29:14.783" v="4"/>
          <ac:spMkLst>
            <pc:docMk/>
            <pc:sldMk cId="1070048974" sldId="261"/>
            <ac:spMk id="21" creationId="{73E69A8F-50C3-4757-B13B-4312452EB0F8}"/>
          </ac:spMkLst>
        </pc:spChg>
        <pc:grpChg chg="add mod">
          <ac:chgData name="Aidan Lee" userId="8a515d825b49ecb4" providerId="LiveId" clId="{18FB94E5-05DF-4BC5-B44A-9B654696687F}" dt="2021-06-23T10:29:47.101" v="43" actId="1076"/>
          <ac:grpSpMkLst>
            <pc:docMk/>
            <pc:sldMk cId="1070048974" sldId="261"/>
            <ac:grpSpMk id="6" creationId="{3D564905-14EC-4F74-8720-0878E203DD67}"/>
          </ac:grpSpMkLst>
        </pc:grpChg>
        <pc:grpChg chg="mod">
          <ac:chgData name="Aidan Lee" userId="8a515d825b49ecb4" providerId="LiveId" clId="{18FB94E5-05DF-4BC5-B44A-9B654696687F}" dt="2021-06-23T10:29:47.101" v="43" actId="1076"/>
          <ac:grpSpMkLst>
            <pc:docMk/>
            <pc:sldMk cId="1070048974" sldId="261"/>
            <ac:grpSpMk id="7" creationId="{85A04421-398A-44F1-947B-FF6CB17BBFED}"/>
          </ac:grpSpMkLst>
        </pc:grpChg>
        <pc:grpChg chg="add mod">
          <ac:chgData name="Aidan Lee" userId="8a515d825b49ecb4" providerId="LiveId" clId="{18FB94E5-05DF-4BC5-B44A-9B654696687F}" dt="2021-06-23T10:29:14.783" v="4"/>
          <ac:grpSpMkLst>
            <pc:docMk/>
            <pc:sldMk cId="1070048974" sldId="261"/>
            <ac:grpSpMk id="15" creationId="{9FD4C7E9-B6EE-4AC1-B7D6-B850477C42A9}"/>
          </ac:grpSpMkLst>
        </pc:grpChg>
        <pc:picChg chg="mod">
          <ac:chgData name="Aidan Lee" userId="8a515d825b49ecb4" providerId="LiveId" clId="{18FB94E5-05DF-4BC5-B44A-9B654696687F}" dt="2021-06-23T10:29:47.101" v="43" actId="1076"/>
          <ac:picMkLst>
            <pc:docMk/>
            <pc:sldMk cId="1070048974" sldId="261"/>
            <ac:picMk id="9" creationId="{F6BF3D19-B0D1-466F-A7A0-0ADA7478B761}"/>
          </ac:picMkLst>
        </pc:picChg>
        <pc:picChg chg="mod">
          <ac:chgData name="Aidan Lee" userId="8a515d825b49ecb4" providerId="LiveId" clId="{18FB94E5-05DF-4BC5-B44A-9B654696687F}" dt="2021-06-23T10:29:14.783" v="4"/>
          <ac:picMkLst>
            <pc:docMk/>
            <pc:sldMk cId="1070048974" sldId="261"/>
            <ac:picMk id="16" creationId="{937CA39A-BCF3-4537-B2A2-3056ADEBC2C5}"/>
          </ac:picMkLst>
        </pc:picChg>
        <pc:picChg chg="mod">
          <ac:chgData name="Aidan Lee" userId="8a515d825b49ecb4" providerId="LiveId" clId="{18FB94E5-05DF-4BC5-B44A-9B654696687F}" dt="2021-06-23T10:29:14.783" v="4"/>
          <ac:picMkLst>
            <pc:docMk/>
            <pc:sldMk cId="1070048974" sldId="261"/>
            <ac:picMk id="18" creationId="{2FFF8853-6B23-414F-8433-E03182E2E8A1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3488" y="1113529"/>
            <a:ext cx="3212862" cy="2368809"/>
          </a:xfrm>
        </p:spPr>
        <p:txBody>
          <a:bodyPr anchor="b"/>
          <a:lstStyle>
            <a:lvl1pPr algn="ctr">
              <a:defRPr sz="2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80" y="3573688"/>
            <a:ext cx="2834879" cy="1642731"/>
          </a:xfrm>
        </p:spPr>
        <p:txBody>
          <a:bodyPr/>
          <a:lstStyle>
            <a:lvl1pPr marL="0" indent="0" algn="ctr">
              <a:buNone/>
              <a:defRPr sz="992"/>
            </a:lvl1pPr>
            <a:lvl2pPr marL="189006" indent="0" algn="ctr">
              <a:buNone/>
              <a:defRPr sz="827"/>
            </a:lvl2pPr>
            <a:lvl3pPr marL="378013" indent="0" algn="ctr">
              <a:buNone/>
              <a:defRPr sz="744"/>
            </a:lvl3pPr>
            <a:lvl4pPr marL="567019" indent="0" algn="ctr">
              <a:buNone/>
              <a:defRPr sz="661"/>
            </a:lvl4pPr>
            <a:lvl5pPr marL="756026" indent="0" algn="ctr">
              <a:buNone/>
              <a:defRPr sz="661"/>
            </a:lvl5pPr>
            <a:lvl6pPr marL="945032" indent="0" algn="ctr">
              <a:buNone/>
              <a:defRPr sz="661"/>
            </a:lvl6pPr>
            <a:lvl7pPr marL="1134039" indent="0" algn="ctr">
              <a:buNone/>
              <a:defRPr sz="661"/>
            </a:lvl7pPr>
            <a:lvl8pPr marL="1323045" indent="0" algn="ctr">
              <a:buNone/>
              <a:defRPr sz="661"/>
            </a:lvl8pPr>
            <a:lvl9pPr marL="1512052" indent="0" algn="ctr">
              <a:buNone/>
              <a:defRPr sz="66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98256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72367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04947" y="362251"/>
            <a:ext cx="815028" cy="57660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864" y="362251"/>
            <a:ext cx="2397835" cy="57660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67840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79849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96" y="1696283"/>
            <a:ext cx="3260110" cy="2830285"/>
          </a:xfrm>
        </p:spPr>
        <p:txBody>
          <a:bodyPr anchor="b"/>
          <a:lstStyle>
            <a:lvl1pPr>
              <a:defRPr sz="2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96" y="4553344"/>
            <a:ext cx="3260110" cy="1488380"/>
          </a:xfrm>
        </p:spPr>
        <p:txBody>
          <a:bodyPr/>
          <a:lstStyle>
            <a:lvl1pPr marL="0" indent="0">
              <a:buNone/>
              <a:defRPr sz="992">
                <a:solidFill>
                  <a:schemeClr val="tx1"/>
                </a:solidFill>
              </a:defRPr>
            </a:lvl1pPr>
            <a:lvl2pPr marL="189006" indent="0">
              <a:buNone/>
              <a:defRPr sz="827">
                <a:solidFill>
                  <a:schemeClr val="tx1">
                    <a:tint val="75000"/>
                  </a:schemeClr>
                </a:solidFill>
              </a:defRPr>
            </a:lvl2pPr>
            <a:lvl3pPr marL="378013" indent="0">
              <a:buNone/>
              <a:defRPr sz="744">
                <a:solidFill>
                  <a:schemeClr val="tx1">
                    <a:tint val="75000"/>
                  </a:schemeClr>
                </a:solidFill>
              </a:defRPr>
            </a:lvl3pPr>
            <a:lvl4pPr marL="567019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4pPr>
            <a:lvl5pPr marL="756026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5pPr>
            <a:lvl6pPr marL="945032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6pPr>
            <a:lvl7pPr marL="1134039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7pPr>
            <a:lvl8pPr marL="1323045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8pPr>
            <a:lvl9pPr marL="1512052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25542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9864" y="1811257"/>
            <a:ext cx="1606431" cy="43170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13543" y="1811257"/>
            <a:ext cx="1606431" cy="43170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3440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6" y="362253"/>
            <a:ext cx="3260110" cy="13151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357" y="1667931"/>
            <a:ext cx="1599048" cy="817428"/>
          </a:xfrm>
        </p:spPr>
        <p:txBody>
          <a:bodyPr anchor="b"/>
          <a:lstStyle>
            <a:lvl1pPr marL="0" indent="0">
              <a:buNone/>
              <a:defRPr sz="992" b="1"/>
            </a:lvl1pPr>
            <a:lvl2pPr marL="189006" indent="0">
              <a:buNone/>
              <a:defRPr sz="827" b="1"/>
            </a:lvl2pPr>
            <a:lvl3pPr marL="378013" indent="0">
              <a:buNone/>
              <a:defRPr sz="744" b="1"/>
            </a:lvl3pPr>
            <a:lvl4pPr marL="567019" indent="0">
              <a:buNone/>
              <a:defRPr sz="661" b="1"/>
            </a:lvl4pPr>
            <a:lvl5pPr marL="756026" indent="0">
              <a:buNone/>
              <a:defRPr sz="661" b="1"/>
            </a:lvl5pPr>
            <a:lvl6pPr marL="945032" indent="0">
              <a:buNone/>
              <a:defRPr sz="661" b="1"/>
            </a:lvl6pPr>
            <a:lvl7pPr marL="1134039" indent="0">
              <a:buNone/>
              <a:defRPr sz="661" b="1"/>
            </a:lvl7pPr>
            <a:lvl8pPr marL="1323045" indent="0">
              <a:buNone/>
              <a:defRPr sz="661" b="1"/>
            </a:lvl8pPr>
            <a:lvl9pPr marL="1512052" indent="0">
              <a:buNone/>
              <a:defRPr sz="66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357" y="2485359"/>
            <a:ext cx="1599048" cy="36555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13543" y="1667931"/>
            <a:ext cx="1606923" cy="817428"/>
          </a:xfrm>
        </p:spPr>
        <p:txBody>
          <a:bodyPr anchor="b"/>
          <a:lstStyle>
            <a:lvl1pPr marL="0" indent="0">
              <a:buNone/>
              <a:defRPr sz="992" b="1"/>
            </a:lvl1pPr>
            <a:lvl2pPr marL="189006" indent="0">
              <a:buNone/>
              <a:defRPr sz="827" b="1"/>
            </a:lvl2pPr>
            <a:lvl3pPr marL="378013" indent="0">
              <a:buNone/>
              <a:defRPr sz="744" b="1"/>
            </a:lvl3pPr>
            <a:lvl4pPr marL="567019" indent="0">
              <a:buNone/>
              <a:defRPr sz="661" b="1"/>
            </a:lvl4pPr>
            <a:lvl5pPr marL="756026" indent="0">
              <a:buNone/>
              <a:defRPr sz="661" b="1"/>
            </a:lvl5pPr>
            <a:lvl6pPr marL="945032" indent="0">
              <a:buNone/>
              <a:defRPr sz="661" b="1"/>
            </a:lvl6pPr>
            <a:lvl7pPr marL="1134039" indent="0">
              <a:buNone/>
              <a:defRPr sz="661" b="1"/>
            </a:lvl7pPr>
            <a:lvl8pPr marL="1323045" indent="0">
              <a:buNone/>
              <a:defRPr sz="661" b="1"/>
            </a:lvl8pPr>
            <a:lvl9pPr marL="1512052" indent="0">
              <a:buNone/>
              <a:defRPr sz="66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13543" y="2485359"/>
            <a:ext cx="1606923" cy="36555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14853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88064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19565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6" y="453602"/>
            <a:ext cx="1219096" cy="1587606"/>
          </a:xfrm>
        </p:spPr>
        <p:txBody>
          <a:bodyPr anchor="b"/>
          <a:lstStyle>
            <a:lvl1pPr>
              <a:defRPr sz="1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923" y="979655"/>
            <a:ext cx="1913543" cy="4835268"/>
          </a:xfrm>
        </p:spPr>
        <p:txBody>
          <a:bodyPr/>
          <a:lstStyle>
            <a:lvl1pPr>
              <a:defRPr sz="1323"/>
            </a:lvl1pPr>
            <a:lvl2pPr>
              <a:defRPr sz="1158"/>
            </a:lvl2pPr>
            <a:lvl3pPr>
              <a:defRPr sz="992"/>
            </a:lvl3pPr>
            <a:lvl4pPr>
              <a:defRPr sz="827"/>
            </a:lvl4pPr>
            <a:lvl5pPr>
              <a:defRPr sz="827"/>
            </a:lvl5pPr>
            <a:lvl6pPr>
              <a:defRPr sz="827"/>
            </a:lvl6pPr>
            <a:lvl7pPr>
              <a:defRPr sz="827"/>
            </a:lvl7pPr>
            <a:lvl8pPr>
              <a:defRPr sz="827"/>
            </a:lvl8pPr>
            <a:lvl9pPr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0356" y="2041208"/>
            <a:ext cx="1219096" cy="3781589"/>
          </a:xfrm>
        </p:spPr>
        <p:txBody>
          <a:bodyPr/>
          <a:lstStyle>
            <a:lvl1pPr marL="0" indent="0">
              <a:buNone/>
              <a:defRPr sz="661"/>
            </a:lvl1pPr>
            <a:lvl2pPr marL="189006" indent="0">
              <a:buNone/>
              <a:defRPr sz="579"/>
            </a:lvl2pPr>
            <a:lvl3pPr marL="378013" indent="0">
              <a:buNone/>
              <a:defRPr sz="496"/>
            </a:lvl3pPr>
            <a:lvl4pPr marL="567019" indent="0">
              <a:buNone/>
              <a:defRPr sz="413"/>
            </a:lvl4pPr>
            <a:lvl5pPr marL="756026" indent="0">
              <a:buNone/>
              <a:defRPr sz="413"/>
            </a:lvl5pPr>
            <a:lvl6pPr marL="945032" indent="0">
              <a:buNone/>
              <a:defRPr sz="413"/>
            </a:lvl6pPr>
            <a:lvl7pPr marL="1134039" indent="0">
              <a:buNone/>
              <a:defRPr sz="413"/>
            </a:lvl7pPr>
            <a:lvl8pPr marL="1323045" indent="0">
              <a:buNone/>
              <a:defRPr sz="413"/>
            </a:lvl8pPr>
            <a:lvl9pPr marL="1512052" indent="0">
              <a:buNone/>
              <a:defRPr sz="4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96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6" y="453602"/>
            <a:ext cx="1219096" cy="1587606"/>
          </a:xfrm>
        </p:spPr>
        <p:txBody>
          <a:bodyPr anchor="b"/>
          <a:lstStyle>
            <a:lvl1pPr>
              <a:defRPr sz="1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06923" y="979655"/>
            <a:ext cx="1913543" cy="4835268"/>
          </a:xfrm>
        </p:spPr>
        <p:txBody>
          <a:bodyPr anchor="t"/>
          <a:lstStyle>
            <a:lvl1pPr marL="0" indent="0">
              <a:buNone/>
              <a:defRPr sz="1323"/>
            </a:lvl1pPr>
            <a:lvl2pPr marL="189006" indent="0">
              <a:buNone/>
              <a:defRPr sz="1158"/>
            </a:lvl2pPr>
            <a:lvl3pPr marL="378013" indent="0">
              <a:buNone/>
              <a:defRPr sz="992"/>
            </a:lvl3pPr>
            <a:lvl4pPr marL="567019" indent="0">
              <a:buNone/>
              <a:defRPr sz="827"/>
            </a:lvl4pPr>
            <a:lvl5pPr marL="756026" indent="0">
              <a:buNone/>
              <a:defRPr sz="827"/>
            </a:lvl5pPr>
            <a:lvl6pPr marL="945032" indent="0">
              <a:buNone/>
              <a:defRPr sz="827"/>
            </a:lvl6pPr>
            <a:lvl7pPr marL="1134039" indent="0">
              <a:buNone/>
              <a:defRPr sz="827"/>
            </a:lvl7pPr>
            <a:lvl8pPr marL="1323045" indent="0">
              <a:buNone/>
              <a:defRPr sz="827"/>
            </a:lvl8pPr>
            <a:lvl9pPr marL="1512052" indent="0">
              <a:buNone/>
              <a:defRPr sz="82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0356" y="2041208"/>
            <a:ext cx="1219096" cy="3781589"/>
          </a:xfrm>
        </p:spPr>
        <p:txBody>
          <a:bodyPr/>
          <a:lstStyle>
            <a:lvl1pPr marL="0" indent="0">
              <a:buNone/>
              <a:defRPr sz="661"/>
            </a:lvl1pPr>
            <a:lvl2pPr marL="189006" indent="0">
              <a:buNone/>
              <a:defRPr sz="579"/>
            </a:lvl2pPr>
            <a:lvl3pPr marL="378013" indent="0">
              <a:buNone/>
              <a:defRPr sz="496"/>
            </a:lvl3pPr>
            <a:lvl4pPr marL="567019" indent="0">
              <a:buNone/>
              <a:defRPr sz="413"/>
            </a:lvl4pPr>
            <a:lvl5pPr marL="756026" indent="0">
              <a:buNone/>
              <a:defRPr sz="413"/>
            </a:lvl5pPr>
            <a:lvl6pPr marL="945032" indent="0">
              <a:buNone/>
              <a:defRPr sz="413"/>
            </a:lvl6pPr>
            <a:lvl7pPr marL="1134039" indent="0">
              <a:buNone/>
              <a:defRPr sz="413"/>
            </a:lvl7pPr>
            <a:lvl8pPr marL="1323045" indent="0">
              <a:buNone/>
              <a:defRPr sz="413"/>
            </a:lvl8pPr>
            <a:lvl9pPr marL="1512052" indent="0">
              <a:buNone/>
              <a:defRPr sz="4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62678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864" y="362253"/>
            <a:ext cx="3260110" cy="13151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64" y="1811257"/>
            <a:ext cx="3260110" cy="4317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9864" y="6306325"/>
            <a:ext cx="850464" cy="362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C0FB0-A9AA-4857-BF76-33442149857D}" type="datetimeFigureOut">
              <a:rPr lang="en-MY" smtClean="0"/>
              <a:t>26/6/2021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52072" y="6306325"/>
            <a:ext cx="1275695" cy="362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69510" y="6306325"/>
            <a:ext cx="850464" cy="362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22796-7858-46DC-8E44-C65A0674A8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16842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78013" rtl="0" eaLnBrk="1" latinLnBrk="0" hangingPunct="1">
        <a:lnSpc>
          <a:spcPct val="90000"/>
        </a:lnSpc>
        <a:spcBef>
          <a:spcPct val="0"/>
        </a:spcBef>
        <a:buNone/>
        <a:defRPr sz="18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4503" indent="-94503" algn="l" defTabSz="378013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158" kern="1200">
          <a:solidFill>
            <a:schemeClr val="tx1"/>
          </a:solidFill>
          <a:latin typeface="+mn-lt"/>
          <a:ea typeface="+mn-ea"/>
          <a:cs typeface="+mn-cs"/>
        </a:defRPr>
      </a:lvl1pPr>
      <a:lvl2pPr marL="283510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2pPr>
      <a:lvl3pPr marL="472516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827" kern="1200">
          <a:solidFill>
            <a:schemeClr val="tx1"/>
          </a:solidFill>
          <a:latin typeface="+mn-lt"/>
          <a:ea typeface="+mn-ea"/>
          <a:cs typeface="+mn-cs"/>
        </a:defRPr>
      </a:lvl3pPr>
      <a:lvl4pPr marL="661523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4pPr>
      <a:lvl5pPr marL="850529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5pPr>
      <a:lvl6pPr marL="1039536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6pPr>
      <a:lvl7pPr marL="1228542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7pPr>
      <a:lvl8pPr marL="1417549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8pPr>
      <a:lvl9pPr marL="1606555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1pPr>
      <a:lvl2pPr marL="189006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2pPr>
      <a:lvl3pPr marL="378013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3pPr>
      <a:lvl4pPr marL="567019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4pPr>
      <a:lvl5pPr marL="756026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5pPr>
      <a:lvl6pPr marL="945032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6pPr>
      <a:lvl7pPr marL="1134039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7pPr>
      <a:lvl8pPr marL="1323045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8pPr>
      <a:lvl9pPr marL="1512052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fonts.google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10" Type="http://schemas.openxmlformats.org/officeDocument/2006/relationships/image" Target="../media/image7.gif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gif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63933-6594-4DC6-B616-E8986A9DBC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488" y="1931974"/>
            <a:ext cx="3212862" cy="2368809"/>
          </a:xfrm>
        </p:spPr>
        <p:txBody>
          <a:bodyPr>
            <a:noAutofit/>
          </a:bodyPr>
          <a:lstStyle/>
          <a:p>
            <a:r>
              <a:rPr lang="en-MY" sz="1800" b="1" dirty="0">
                <a:latin typeface="Arial Black" panose="020B0A04020102020204" pitchFamily="34" charset="0"/>
              </a:rPr>
              <a:t>This document requires the following fonts:</a:t>
            </a:r>
            <a:br>
              <a:rPr lang="en-MY" sz="1800" b="1" dirty="0">
                <a:latin typeface="Arial Black" panose="020B0A04020102020204" pitchFamily="34" charset="0"/>
              </a:rPr>
            </a:br>
            <a:br>
              <a:rPr lang="en-MY" sz="1800" b="1" dirty="0">
                <a:latin typeface="Arial Black" panose="020B0A04020102020204" pitchFamily="34" charset="0"/>
              </a:rPr>
            </a:br>
            <a:r>
              <a:rPr lang="en-MY" sz="1800" b="1" dirty="0" err="1">
                <a:latin typeface="Arial Black" panose="020B0A04020102020204" pitchFamily="34" charset="0"/>
              </a:rPr>
              <a:t>Nunito</a:t>
            </a:r>
            <a:br>
              <a:rPr lang="en-MY" sz="1800" b="1" dirty="0">
                <a:latin typeface="Arial Black" panose="020B0A04020102020204" pitchFamily="34" charset="0"/>
              </a:rPr>
            </a:br>
            <a:r>
              <a:rPr lang="en-MY" sz="1800" b="1" dirty="0">
                <a:latin typeface="Arial Black" panose="020B0A04020102020204" pitchFamily="34" charset="0"/>
              </a:rPr>
              <a:t>Roboto Slab</a:t>
            </a:r>
            <a:br>
              <a:rPr lang="en-MY" sz="1800" b="1" dirty="0">
                <a:latin typeface="Arial Black" panose="020B0A04020102020204" pitchFamily="34" charset="0"/>
              </a:rPr>
            </a:br>
            <a:br>
              <a:rPr lang="en-MY" sz="1800" b="1" dirty="0">
                <a:latin typeface="Arial Black" panose="020B0A04020102020204" pitchFamily="34" charset="0"/>
              </a:rPr>
            </a:br>
            <a:r>
              <a:rPr lang="en-MY" sz="1800" b="1" dirty="0">
                <a:latin typeface="Arial Black" panose="020B0A04020102020204" pitchFamily="34" charset="0"/>
              </a:rPr>
              <a:t>These can be downloaded from</a:t>
            </a:r>
            <a:br>
              <a:rPr lang="en-MY" sz="1800" b="1" dirty="0">
                <a:latin typeface="Arial Black" panose="020B0A04020102020204" pitchFamily="34" charset="0"/>
              </a:rPr>
            </a:br>
            <a:r>
              <a:rPr lang="en-MY" sz="1600" b="1" dirty="0">
                <a:latin typeface="Arial Black" panose="020B0A04020102020204" pitchFamily="34" charset="0"/>
                <a:hlinkClick r:id="rId2"/>
              </a:rPr>
              <a:t>https://fonts.google.com/</a:t>
            </a:r>
            <a:r>
              <a:rPr lang="en-MY" sz="1600" b="1" dirty="0">
                <a:latin typeface="Arial Black" panose="020B0A04020102020204" pitchFamily="34" charset="0"/>
              </a:rPr>
              <a:t> </a:t>
            </a:r>
            <a:br>
              <a:rPr lang="en-MY" sz="1600" b="1" dirty="0">
                <a:latin typeface="Arial Black" panose="020B0A04020102020204" pitchFamily="34" charset="0"/>
              </a:rPr>
            </a:br>
            <a:br>
              <a:rPr lang="en-MY" sz="1600" b="1" dirty="0">
                <a:latin typeface="Arial Black" panose="020B0A04020102020204" pitchFamily="34" charset="0"/>
              </a:rPr>
            </a:br>
            <a:r>
              <a:rPr lang="en-MY" sz="1600" b="1" dirty="0">
                <a:latin typeface="Arial Black" panose="020B0A04020102020204" pitchFamily="34" charset="0"/>
              </a:rPr>
              <a:t>“Save As” PNG files to export</a:t>
            </a:r>
            <a:endParaRPr lang="en-MY" sz="18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814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8A776C45-A4C5-4FF3-A0A7-05DE6F8DAFD5}"/>
              </a:ext>
            </a:extLst>
          </p:cNvPr>
          <p:cNvSpPr/>
          <p:nvPr/>
        </p:nvSpPr>
        <p:spPr>
          <a:xfrm>
            <a:off x="1671320" y="6169630"/>
            <a:ext cx="2114003" cy="636715"/>
          </a:xfrm>
          <a:prstGeom prst="rect">
            <a:avLst/>
          </a:prstGeom>
          <a:solidFill>
            <a:srgbClr val="44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98A69B9-D379-424F-93B9-6C6397ABDD02}"/>
              </a:ext>
            </a:extLst>
          </p:cNvPr>
          <p:cNvSpPr/>
          <p:nvPr/>
        </p:nvSpPr>
        <p:spPr>
          <a:xfrm>
            <a:off x="0" y="1634617"/>
            <a:ext cx="3779838" cy="2552777"/>
          </a:xfrm>
          <a:prstGeom prst="rect">
            <a:avLst/>
          </a:prstGeom>
          <a:solidFill>
            <a:srgbClr val="F9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B001C5-5E1A-4228-8252-DF34E2956309}"/>
              </a:ext>
            </a:extLst>
          </p:cNvPr>
          <p:cNvSpPr/>
          <p:nvPr/>
        </p:nvSpPr>
        <p:spPr>
          <a:xfrm>
            <a:off x="0" y="4158241"/>
            <a:ext cx="3779838" cy="11649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pic>
        <p:nvPicPr>
          <p:cNvPr id="22" name="Picture 21" descr="A picture containing stationary, envelope&#10;&#10;Description automatically generated">
            <a:extLst>
              <a:ext uri="{FF2B5EF4-FFF2-40B4-BE49-F238E27FC236}">
                <a16:creationId xmlns:a16="http://schemas.microsoft.com/office/drawing/2014/main" id="{03DB130B-DB65-4300-B626-6ED2A6388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9396"/>
          <a:stretch/>
        </p:blipFill>
        <p:spPr>
          <a:xfrm>
            <a:off x="647257" y="760568"/>
            <a:ext cx="2570384" cy="874048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2432352A-21CB-4932-A15A-F39CDB33A33C}"/>
              </a:ext>
            </a:extLst>
          </p:cNvPr>
          <p:cNvGrpSpPr/>
          <p:nvPr/>
        </p:nvGrpSpPr>
        <p:grpSpPr>
          <a:xfrm>
            <a:off x="1" y="4280609"/>
            <a:ext cx="3779838" cy="1008568"/>
            <a:chOff x="0" y="3247093"/>
            <a:chExt cx="3779838" cy="1008568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4DD8AFD-1A92-4B41-9302-49BD8AA6B4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485" b="17485"/>
            <a:stretch/>
          </p:blipFill>
          <p:spPr>
            <a:xfrm>
              <a:off x="599437" y="3247093"/>
              <a:ext cx="2570400" cy="70635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ABCAF60-0AE1-4C29-905D-D715AE95819A}"/>
                </a:ext>
              </a:extLst>
            </p:cNvPr>
            <p:cNvSpPr txBox="1"/>
            <p:nvPr/>
          </p:nvSpPr>
          <p:spPr>
            <a:xfrm>
              <a:off x="0" y="3994051"/>
              <a:ext cx="377983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1100" dirty="0">
                  <a:latin typeface="Nunito" panose="00000500000000000000" pitchFamily="2" charset="0"/>
                  <a:ea typeface="Inter" panose="020B0502030000000004" pitchFamily="34" charset="0"/>
                  <a:cs typeface="Inter" panose="020B0502030000000004" pitchFamily="34" charset="0"/>
                </a:rPr>
                <a:t>Please place the roller in the holder when you’re done </a:t>
              </a:r>
              <a:r>
                <a:rPr lang="en-MY" sz="1100" dirty="0">
                  <a:latin typeface="Nunito" panose="00000500000000000000" pitchFamily="2" charset="0"/>
                  <a:ea typeface="Inter" panose="020B0502030000000004" pitchFamily="34" charset="0"/>
                  <a:cs typeface="Inter" panose="020B0502030000000004" pitchFamily="34" charset="0"/>
                  <a:sym typeface="Wingdings" panose="05000000000000000000" pitchFamily="2" charset="2"/>
                </a:rPr>
                <a:t></a:t>
              </a:r>
              <a:endParaRPr lang="en-MY" sz="11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308F0AF-35A5-480A-89D8-7A1A4AEBA34F}"/>
              </a:ext>
            </a:extLst>
          </p:cNvPr>
          <p:cNvSpPr txBox="1"/>
          <p:nvPr/>
        </p:nvSpPr>
        <p:spPr>
          <a:xfrm>
            <a:off x="0" y="0"/>
            <a:ext cx="3779838" cy="769441"/>
          </a:xfrm>
          <a:prstGeom prst="rect">
            <a:avLst/>
          </a:prstGeom>
          <a:solidFill>
            <a:srgbClr val="0E799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MY" sz="4400" b="1" dirty="0">
                <a:solidFill>
                  <a:schemeClr val="bg1"/>
                </a:solidFill>
                <a:latin typeface="Nunito Black" panose="00000A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Uphill Roller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F88F14-7C35-442E-948C-151F1A70F772}"/>
              </a:ext>
            </a:extLst>
          </p:cNvPr>
          <p:cNvSpPr txBox="1"/>
          <p:nvPr/>
        </p:nvSpPr>
        <p:spPr>
          <a:xfrm>
            <a:off x="223284" y="1697741"/>
            <a:ext cx="356752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Place the roller on the slope and let 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MY" sz="900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Does it roll </a:t>
            </a:r>
            <a:r>
              <a:rPr lang="en-MY" sz="1400" i="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up</a:t>
            </a: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 or </a:t>
            </a:r>
            <a:r>
              <a:rPr lang="en-MY" sz="1400" i="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down</a:t>
            </a: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 the slope?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MY" sz="900" b="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400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Why does the roller roll up the slope?</a:t>
            </a:r>
            <a:br>
              <a:rPr lang="en-MY" sz="1400" i="1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MY" sz="1100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Hint: </a:t>
            </a:r>
            <a:r>
              <a:rPr lang="en-MY" sz="11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Why do things move down a slope? Is the final height of the roller above or below its initial height?</a:t>
            </a:r>
          </a:p>
        </p:txBody>
      </p:sp>
      <p:pic>
        <p:nvPicPr>
          <p:cNvPr id="17" name="Graphic 16" descr="Right pointing backhand index with solid fill">
            <a:extLst>
              <a:ext uri="{FF2B5EF4-FFF2-40B4-BE49-F238E27FC236}">
                <a16:creationId xmlns:a16="http://schemas.microsoft.com/office/drawing/2014/main" id="{FA875F70-65C2-4B28-8BF6-7FB9D4CFA6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890261">
            <a:off x="1176414" y="753062"/>
            <a:ext cx="555967" cy="55596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540CB357-9620-4559-A7F2-87D89768FC51}"/>
              </a:ext>
            </a:extLst>
          </p:cNvPr>
          <p:cNvSpPr/>
          <p:nvPr/>
        </p:nvSpPr>
        <p:spPr>
          <a:xfrm>
            <a:off x="5484" y="3051958"/>
            <a:ext cx="3779838" cy="1128801"/>
          </a:xfrm>
          <a:prstGeom prst="rect">
            <a:avLst/>
          </a:prstGeom>
          <a:solidFill>
            <a:srgbClr val="F9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40A95B6-AFE5-4A32-A459-424B11887642}"/>
              </a:ext>
            </a:extLst>
          </p:cNvPr>
          <p:cNvGrpSpPr/>
          <p:nvPr/>
        </p:nvGrpSpPr>
        <p:grpSpPr>
          <a:xfrm>
            <a:off x="72085" y="3000037"/>
            <a:ext cx="3703110" cy="1221328"/>
            <a:chOff x="46885" y="4154120"/>
            <a:chExt cx="3703110" cy="122132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80DC701-F8B4-4AF2-8E67-B9B2964BF3A6}"/>
                </a:ext>
              </a:extLst>
            </p:cNvPr>
            <p:cNvGrpSpPr/>
            <p:nvPr/>
          </p:nvGrpSpPr>
          <p:grpSpPr>
            <a:xfrm>
              <a:off x="46885" y="4154120"/>
              <a:ext cx="3703110" cy="1221328"/>
              <a:chOff x="46885" y="4106322"/>
              <a:chExt cx="3703110" cy="1221328"/>
            </a:xfrm>
          </p:grpSpPr>
          <p:pic>
            <p:nvPicPr>
              <p:cNvPr id="3074" name="Picture 2" descr="QR code - Wikipedia">
                <a:extLst>
                  <a:ext uri="{FF2B5EF4-FFF2-40B4-BE49-F238E27FC236}">
                    <a16:creationId xmlns:a16="http://schemas.microsoft.com/office/drawing/2014/main" id="{7DE557CB-46B0-4C14-A381-BA974CB7CAF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28667" y="4106322"/>
                <a:ext cx="1221328" cy="122132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3604678-AEC3-4287-A975-A6DC7F2679CD}"/>
                  </a:ext>
                </a:extLst>
              </p:cNvPr>
              <p:cNvSpPr txBox="1"/>
              <p:nvPr/>
            </p:nvSpPr>
            <p:spPr>
              <a:xfrm>
                <a:off x="46885" y="4338205"/>
                <a:ext cx="223283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400" dirty="0">
                    <a:latin typeface="Nunito ExtraBold" panose="000009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  <a:t>Scan</a:t>
                </a:r>
                <a:r>
                  <a:rPr lang="en-MY" sz="1400" dirty="0">
                    <a:latin typeface="Nunito" panose="000005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  <a:t> for </a:t>
                </a:r>
                <a:br>
                  <a:rPr lang="en-MY" sz="1400" dirty="0">
                    <a:latin typeface="Nunito" panose="000005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</a:br>
                <a:r>
                  <a:rPr lang="en-MY" sz="1400" dirty="0">
                    <a:latin typeface="Nunito" panose="000005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  <a:t>mechanical explanation!</a:t>
                </a: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C64A055-7A81-41DA-B6D6-324898B421F2}"/>
                </a:ext>
              </a:extLst>
            </p:cNvPr>
            <p:cNvSpPr txBox="1"/>
            <p:nvPr/>
          </p:nvSpPr>
          <p:spPr>
            <a:xfrm>
              <a:off x="2030763" y="4461117"/>
              <a:ext cx="6481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3200" b="1" dirty="0">
                  <a:latin typeface="Nunito" panose="00000500000000000000" pitchFamily="2" charset="0"/>
                  <a:ea typeface="Inter" panose="020B0502030000000004" pitchFamily="34" charset="0"/>
                  <a:cs typeface="Inter" panose="020B0502030000000004" pitchFamily="34" charset="0"/>
                </a:rPr>
                <a:t>➔</a:t>
              </a:r>
              <a:endParaRPr lang="en-MY" sz="32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86BFB25-F9DD-474A-BCE1-E97FA662BB13}"/>
              </a:ext>
            </a:extLst>
          </p:cNvPr>
          <p:cNvSpPr txBox="1"/>
          <p:nvPr/>
        </p:nvSpPr>
        <p:spPr>
          <a:xfrm>
            <a:off x="1714480" y="6073033"/>
            <a:ext cx="215066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MY" sz="1100" dirty="0">
              <a:solidFill>
                <a:schemeClr val="bg1"/>
              </a:solidFill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Next stop: </a:t>
            </a:r>
            <a:b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UCD Quinn School of Business 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1EF97D4-C5E7-4E87-8A75-4CDF6BE0765A}"/>
              </a:ext>
            </a:extLst>
          </p:cNvPr>
          <p:cNvSpPr/>
          <p:nvPr/>
        </p:nvSpPr>
        <p:spPr>
          <a:xfrm>
            <a:off x="1714480" y="5421928"/>
            <a:ext cx="2070842" cy="748029"/>
          </a:xfrm>
          <a:prstGeom prst="rect">
            <a:avLst/>
          </a:prstGeom>
          <a:solidFill>
            <a:srgbClr val="3096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9190296-0ED9-4E6B-9E6C-9F8C7607A373}"/>
              </a:ext>
            </a:extLst>
          </p:cNvPr>
          <p:cNvGrpSpPr/>
          <p:nvPr/>
        </p:nvGrpSpPr>
        <p:grpSpPr>
          <a:xfrm>
            <a:off x="1764944" y="5610031"/>
            <a:ext cx="1956581" cy="496097"/>
            <a:chOff x="1764944" y="5610031"/>
            <a:chExt cx="1956581" cy="496097"/>
          </a:xfrm>
        </p:grpSpPr>
        <p:pic>
          <p:nvPicPr>
            <p:cNvPr id="48" name="Picture 2" descr="UCD logo - The UCD Innovation Academy">
              <a:extLst>
                <a:ext uri="{FF2B5EF4-FFF2-40B4-BE49-F238E27FC236}">
                  <a16:creationId xmlns:a16="http://schemas.microsoft.com/office/drawing/2014/main" id="{1159278F-9C13-4FFE-B025-A7DEB775EF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4944" y="5632595"/>
              <a:ext cx="389076" cy="389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2120AF8-3EE2-434F-9DE9-DF086FE529A9}"/>
                </a:ext>
              </a:extLst>
            </p:cNvPr>
            <p:cNvSpPr txBox="1"/>
            <p:nvPr/>
          </p:nvSpPr>
          <p:spPr>
            <a:xfrm>
              <a:off x="2415451" y="5628518"/>
              <a:ext cx="130607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900" b="1" dirty="0">
                  <a:solidFill>
                    <a:schemeClr val="bg1"/>
                  </a:solidFill>
                  <a:latin typeface="Roboto Slab" pitchFamily="2" charset="0"/>
                  <a:ea typeface="Roboto Slab" pitchFamily="2" charset="0"/>
                  <a:cs typeface="Arial" panose="020B0604020202020204" pitchFamily="34" charset="0"/>
                </a:rPr>
                <a:t>Centre of Mechanics </a:t>
              </a:r>
            </a:p>
          </p:txBody>
        </p:sp>
        <p:pic>
          <p:nvPicPr>
            <p:cNvPr id="51" name="Picture 2" descr="Möbius Strip -- from Wolfram MathWorld">
              <a:extLst>
                <a:ext uri="{FF2B5EF4-FFF2-40B4-BE49-F238E27FC236}">
                  <a16:creationId xmlns:a16="http://schemas.microsoft.com/office/drawing/2014/main" id="{95DB2704-9777-415F-B729-59FB3151D5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4020" y="5610031"/>
              <a:ext cx="295776" cy="238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E5B963C-B758-46AB-AF02-056FB302EC0A}"/>
                </a:ext>
              </a:extLst>
            </p:cNvPr>
            <p:cNvSpPr txBox="1"/>
            <p:nvPr/>
          </p:nvSpPr>
          <p:spPr>
            <a:xfrm>
              <a:off x="2055729" y="5829129"/>
              <a:ext cx="16657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bg1"/>
                  </a:solidFill>
                  <a:latin typeface="Nunito ExtraBold" panose="00000900000000000000" pitchFamily="2" charset="0"/>
                  <a:ea typeface="Inter" panose="020B0502030000000004" pitchFamily="34" charset="0"/>
                  <a:cs typeface="Inter" panose="020B0502030000000004" pitchFamily="34" charset="0"/>
                </a:rPr>
                <a:t>Mechanics Fun Walk</a:t>
              </a:r>
              <a:endParaRPr lang="en-MY" sz="12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endParaRP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059CD2D0-B1A2-4A22-983C-7A5EF5CEEF54}"/>
              </a:ext>
            </a:extLst>
          </p:cNvPr>
          <p:cNvSpPr/>
          <p:nvPr/>
        </p:nvSpPr>
        <p:spPr>
          <a:xfrm>
            <a:off x="-3842" y="5421928"/>
            <a:ext cx="1717041" cy="1382097"/>
          </a:xfrm>
          <a:prstGeom prst="rect">
            <a:avLst/>
          </a:prstGeom>
          <a:solidFill>
            <a:srgbClr val="0E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732E3AB-8F5D-4CBF-821A-DBBC2597BBCE}"/>
              </a:ext>
            </a:extLst>
          </p:cNvPr>
          <p:cNvSpPr txBox="1"/>
          <p:nvPr/>
        </p:nvSpPr>
        <p:spPr>
          <a:xfrm>
            <a:off x="-5123" y="5638065"/>
            <a:ext cx="17170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3600" dirty="0">
                <a:solidFill>
                  <a:schemeClr val="bg1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Stop 1</a:t>
            </a:r>
          </a:p>
          <a:p>
            <a:pPr algn="ctr"/>
            <a:r>
              <a:rPr lang="en-MY" sz="2000" dirty="0">
                <a:solidFill>
                  <a:schemeClr val="bg1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of 8</a:t>
            </a:r>
            <a:endParaRPr lang="en-MY" sz="1200" dirty="0">
              <a:solidFill>
                <a:schemeClr val="bg1"/>
              </a:solidFill>
              <a:latin typeface="Nunito ExtraBold" panose="000009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484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D6814FE-C641-4A89-9DC9-98F4786DBD9F}"/>
              </a:ext>
            </a:extLst>
          </p:cNvPr>
          <p:cNvSpPr/>
          <p:nvPr/>
        </p:nvSpPr>
        <p:spPr>
          <a:xfrm>
            <a:off x="1671320" y="6169630"/>
            <a:ext cx="2114003" cy="636715"/>
          </a:xfrm>
          <a:prstGeom prst="rect">
            <a:avLst/>
          </a:prstGeom>
          <a:solidFill>
            <a:srgbClr val="44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0C3F10-23AE-4537-BD98-BBDB2B89D9A7}"/>
              </a:ext>
            </a:extLst>
          </p:cNvPr>
          <p:cNvSpPr txBox="1"/>
          <p:nvPr/>
        </p:nvSpPr>
        <p:spPr>
          <a:xfrm>
            <a:off x="0" y="0"/>
            <a:ext cx="3779838" cy="446276"/>
          </a:xfrm>
          <a:prstGeom prst="rect">
            <a:avLst/>
          </a:prstGeom>
          <a:solidFill>
            <a:srgbClr val="0E799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MY" sz="2300" b="1" dirty="0">
                <a:solidFill>
                  <a:schemeClr val="bg1"/>
                </a:solidFill>
                <a:latin typeface="Nunito Black" panose="00000A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Brachistochrone Problem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363EC2-6E5B-4541-80BE-AB2D8B91524B}"/>
              </a:ext>
            </a:extLst>
          </p:cNvPr>
          <p:cNvSpPr txBox="1"/>
          <p:nvPr/>
        </p:nvSpPr>
        <p:spPr>
          <a:xfrm>
            <a:off x="1714480" y="6073033"/>
            <a:ext cx="215066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MY" sz="1100" dirty="0">
              <a:solidFill>
                <a:schemeClr val="bg1"/>
              </a:solidFill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Next stop: </a:t>
            </a:r>
            <a:b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UCD Quinn School of Business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9FD9C14-50BD-4B79-8D40-FBC406EE6CD6}"/>
              </a:ext>
            </a:extLst>
          </p:cNvPr>
          <p:cNvSpPr/>
          <p:nvPr/>
        </p:nvSpPr>
        <p:spPr>
          <a:xfrm>
            <a:off x="1714480" y="5421928"/>
            <a:ext cx="2070842" cy="748029"/>
          </a:xfrm>
          <a:prstGeom prst="rect">
            <a:avLst/>
          </a:prstGeom>
          <a:solidFill>
            <a:srgbClr val="3096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2FEA37-6F2F-4FF6-BBDC-34AAC8B97CB9}"/>
              </a:ext>
            </a:extLst>
          </p:cNvPr>
          <p:cNvGrpSpPr/>
          <p:nvPr/>
        </p:nvGrpSpPr>
        <p:grpSpPr>
          <a:xfrm>
            <a:off x="1764944" y="5610031"/>
            <a:ext cx="1956581" cy="496097"/>
            <a:chOff x="1764944" y="5610031"/>
            <a:chExt cx="1956581" cy="496097"/>
          </a:xfrm>
        </p:grpSpPr>
        <p:pic>
          <p:nvPicPr>
            <p:cNvPr id="24" name="Picture 2" descr="UCD logo - The UCD Innovation Academy">
              <a:extLst>
                <a:ext uri="{FF2B5EF4-FFF2-40B4-BE49-F238E27FC236}">
                  <a16:creationId xmlns:a16="http://schemas.microsoft.com/office/drawing/2014/main" id="{B9B620B1-78A9-4704-8544-BFD03AC882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4944" y="5632595"/>
              <a:ext cx="389076" cy="389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5CF7081-5B4F-4FC7-BA02-31EBB02A8DA2}"/>
                </a:ext>
              </a:extLst>
            </p:cNvPr>
            <p:cNvSpPr txBox="1"/>
            <p:nvPr/>
          </p:nvSpPr>
          <p:spPr>
            <a:xfrm>
              <a:off x="2415451" y="5628518"/>
              <a:ext cx="130607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900" b="1" dirty="0">
                  <a:solidFill>
                    <a:schemeClr val="bg1"/>
                  </a:solidFill>
                  <a:latin typeface="Roboto Slab" pitchFamily="2" charset="0"/>
                  <a:ea typeface="Roboto Slab" pitchFamily="2" charset="0"/>
                  <a:cs typeface="Arial" panose="020B0604020202020204" pitchFamily="34" charset="0"/>
                </a:rPr>
                <a:t>Centre of Mechanics </a:t>
              </a:r>
            </a:p>
          </p:txBody>
        </p:sp>
        <p:pic>
          <p:nvPicPr>
            <p:cNvPr id="26" name="Picture 2" descr="Möbius Strip -- from Wolfram MathWorld">
              <a:extLst>
                <a:ext uri="{FF2B5EF4-FFF2-40B4-BE49-F238E27FC236}">
                  <a16:creationId xmlns:a16="http://schemas.microsoft.com/office/drawing/2014/main" id="{CB19B768-8FF3-48AF-9806-7707835789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4020" y="5610031"/>
              <a:ext cx="295776" cy="238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3A31813-4D2F-4D5A-B246-C9C141A20980}"/>
                </a:ext>
              </a:extLst>
            </p:cNvPr>
            <p:cNvSpPr txBox="1"/>
            <p:nvPr/>
          </p:nvSpPr>
          <p:spPr>
            <a:xfrm>
              <a:off x="2055729" y="5829129"/>
              <a:ext cx="16657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bg1"/>
                  </a:solidFill>
                  <a:latin typeface="Nunito ExtraBold" panose="00000900000000000000" pitchFamily="2" charset="0"/>
                  <a:ea typeface="Inter" panose="020B0502030000000004" pitchFamily="34" charset="0"/>
                  <a:cs typeface="Inter" panose="020B0502030000000004" pitchFamily="34" charset="0"/>
                </a:rPr>
                <a:t>Mechanics Fun Walk</a:t>
              </a:r>
              <a:endParaRPr lang="en-MY" sz="12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D9B02025-6281-4713-9159-D2B2C00AD45B}"/>
              </a:ext>
            </a:extLst>
          </p:cNvPr>
          <p:cNvSpPr/>
          <p:nvPr/>
        </p:nvSpPr>
        <p:spPr>
          <a:xfrm>
            <a:off x="-3842" y="5421928"/>
            <a:ext cx="1717041" cy="1382097"/>
          </a:xfrm>
          <a:prstGeom prst="rect">
            <a:avLst/>
          </a:prstGeom>
          <a:solidFill>
            <a:srgbClr val="0E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0642B35-ABC6-4079-A37C-3F0C21599E47}"/>
              </a:ext>
            </a:extLst>
          </p:cNvPr>
          <p:cNvSpPr txBox="1"/>
          <p:nvPr/>
        </p:nvSpPr>
        <p:spPr>
          <a:xfrm>
            <a:off x="-5123" y="5638065"/>
            <a:ext cx="17170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3600" dirty="0">
                <a:solidFill>
                  <a:schemeClr val="bg1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Stop 1</a:t>
            </a:r>
          </a:p>
          <a:p>
            <a:pPr algn="ctr"/>
            <a:r>
              <a:rPr lang="en-MY" sz="2000" dirty="0">
                <a:solidFill>
                  <a:schemeClr val="bg1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of 8</a:t>
            </a:r>
            <a:endParaRPr lang="en-MY" sz="1200" dirty="0">
              <a:solidFill>
                <a:schemeClr val="bg1"/>
              </a:solidFill>
              <a:latin typeface="Nunito ExtraBold" panose="000009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5BBEA7C-7249-4BD2-8291-1AE4FFB643E1}"/>
              </a:ext>
            </a:extLst>
          </p:cNvPr>
          <p:cNvSpPr txBox="1"/>
          <p:nvPr/>
        </p:nvSpPr>
        <p:spPr>
          <a:xfrm>
            <a:off x="1656" y="445810"/>
            <a:ext cx="3778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The </a:t>
            </a:r>
            <a:r>
              <a:rPr lang="en-MY" sz="1400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Brachistochrone</a:t>
            </a: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 is the curve of fastest decent between points A and B.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2611D14-BBFD-4456-BF47-9D6B6C959D45}"/>
              </a:ext>
            </a:extLst>
          </p:cNvPr>
          <p:cNvSpPr txBox="1"/>
          <p:nvPr/>
        </p:nvSpPr>
        <p:spPr>
          <a:xfrm>
            <a:off x="-5123" y="4446542"/>
            <a:ext cx="37849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Spin the knob clockwise to move the wheel from right to left.</a:t>
            </a:r>
          </a:p>
          <a:p>
            <a:pPr algn="l"/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The marker on the wheel draws the </a:t>
            </a:r>
            <a:r>
              <a:rPr lang="en-MY" sz="1400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cycloid</a:t>
            </a: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 – this is the </a:t>
            </a:r>
            <a:r>
              <a:rPr lang="en-MY" sz="1400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fastest</a:t>
            </a: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 path – the Brachistochrone!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049A4-2330-45D5-8208-DDED47398D31}"/>
              </a:ext>
            </a:extLst>
          </p:cNvPr>
          <p:cNvSpPr txBox="1"/>
          <p:nvPr/>
        </p:nvSpPr>
        <p:spPr>
          <a:xfrm>
            <a:off x="-5123" y="2160959"/>
            <a:ext cx="37849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300 years ago, it took the greatest scientists to solve the Brachistochrone.</a:t>
            </a:r>
          </a:p>
          <a:p>
            <a:pPr algn="l"/>
            <a:endParaRPr lang="en-MY" sz="1400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The fastest curve was found to be a </a:t>
            </a:r>
            <a:r>
              <a:rPr lang="en-MY" sz="1400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cycloid</a:t>
            </a: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.</a:t>
            </a:r>
          </a:p>
          <a:p>
            <a:pPr algn="l"/>
            <a:endParaRPr lang="en-MY" sz="1400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pic>
        <p:nvPicPr>
          <p:cNvPr id="10" name="Picture 9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3BB38BA7-4F3E-4433-AC09-45217EC356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8838" y="3070352"/>
            <a:ext cx="2471558" cy="1390251"/>
          </a:xfrm>
          <a:prstGeom prst="rect">
            <a:avLst/>
          </a:prstGeom>
        </p:spPr>
      </p:pic>
      <p:pic>
        <p:nvPicPr>
          <p:cNvPr id="5" name="Graphic 4" descr="Arrow circle with solid fill">
            <a:extLst>
              <a:ext uri="{FF2B5EF4-FFF2-40B4-BE49-F238E27FC236}">
                <a16:creationId xmlns:a16="http://schemas.microsoft.com/office/drawing/2014/main" id="{71E7A024-9E65-4E80-B044-A9E72E80F8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433963">
            <a:off x="2374595" y="3609776"/>
            <a:ext cx="468311" cy="468311"/>
          </a:xfrm>
          <a:prstGeom prst="rect">
            <a:avLst/>
          </a:prstGeom>
        </p:spPr>
      </p:pic>
      <p:pic>
        <p:nvPicPr>
          <p:cNvPr id="9" name="Graphic 8" descr="Arrow Right with solid fill">
            <a:extLst>
              <a:ext uri="{FF2B5EF4-FFF2-40B4-BE49-F238E27FC236}">
                <a16:creationId xmlns:a16="http://schemas.microsoft.com/office/drawing/2014/main" id="{7D78D358-645F-4F20-8A1A-AB8B52214D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1851266" y="3684908"/>
            <a:ext cx="318045" cy="318045"/>
          </a:xfrm>
          <a:prstGeom prst="rect">
            <a:avLst/>
          </a:prstGeom>
        </p:spPr>
      </p:pic>
      <p:pic>
        <p:nvPicPr>
          <p:cNvPr id="30" name="Picture 29" descr="A picture containing logo&#10;&#10;Description automatically generated">
            <a:extLst>
              <a:ext uri="{FF2B5EF4-FFF2-40B4-BE49-F238E27FC236}">
                <a16:creationId xmlns:a16="http://schemas.microsoft.com/office/drawing/2014/main" id="{214959AF-2A15-4B02-9E34-B6CFA5751F1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1" t="33367" r="13915" b="8042"/>
          <a:stretch/>
        </p:blipFill>
        <p:spPr>
          <a:xfrm>
            <a:off x="857702" y="1059858"/>
            <a:ext cx="1987128" cy="11282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9FAD6C8-FBF2-4603-9B91-612F17B034FA}"/>
              </a:ext>
            </a:extLst>
          </p:cNvPr>
          <p:cNvSpPr txBox="1"/>
          <p:nvPr/>
        </p:nvSpPr>
        <p:spPr>
          <a:xfrm>
            <a:off x="1015997" y="91189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1400" dirty="0">
                <a:solidFill>
                  <a:srgbClr val="FF0000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07864F6-9579-4781-934C-D7F4B68FA83E}"/>
              </a:ext>
            </a:extLst>
          </p:cNvPr>
          <p:cNvSpPr txBox="1"/>
          <p:nvPr/>
        </p:nvSpPr>
        <p:spPr>
          <a:xfrm>
            <a:off x="2332611" y="1719307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1400" dirty="0">
                <a:solidFill>
                  <a:srgbClr val="FF0000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B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C5A6512-9827-4FD8-AD46-FDD876728B59}"/>
              </a:ext>
            </a:extLst>
          </p:cNvPr>
          <p:cNvSpPr>
            <a:spLocks noChangeAspect="1"/>
          </p:cNvSpPr>
          <p:nvPr/>
        </p:nvSpPr>
        <p:spPr>
          <a:xfrm>
            <a:off x="1053414" y="1143257"/>
            <a:ext cx="72000" cy="72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598403B-7669-42CF-8BEA-874F9F36CF1C}"/>
              </a:ext>
            </a:extLst>
          </p:cNvPr>
          <p:cNvSpPr>
            <a:spLocks noChangeAspect="1"/>
          </p:cNvSpPr>
          <p:nvPr/>
        </p:nvSpPr>
        <p:spPr>
          <a:xfrm>
            <a:off x="2373711" y="1947175"/>
            <a:ext cx="72000" cy="72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5F2FAD-82BE-4E89-926B-F4B3FAAE9E4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825" y="3358371"/>
            <a:ext cx="1488006" cy="95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336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C6B972-EB93-428C-89F6-3910CDF69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1650" y="3223174"/>
            <a:ext cx="1556536" cy="14012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5BBEA7C-7249-4BD2-8291-1AE4FFB643E1}"/>
              </a:ext>
            </a:extLst>
          </p:cNvPr>
          <p:cNvSpPr txBox="1"/>
          <p:nvPr/>
        </p:nvSpPr>
        <p:spPr>
          <a:xfrm>
            <a:off x="1656" y="445811"/>
            <a:ext cx="3778181" cy="5050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1401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Chaos</a:t>
            </a:r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 in mechanics means unpredictable and extremely sensitive to “initial conditions”.</a:t>
            </a: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This means the </a:t>
            </a:r>
            <a:r>
              <a:rPr lang="en-MY" sz="1401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slightest difference </a:t>
            </a:r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in the start of the system results in </a:t>
            </a:r>
            <a:r>
              <a:rPr lang="en-MY" sz="1401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entirely different outcomes</a:t>
            </a:r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!</a:t>
            </a:r>
          </a:p>
          <a:p>
            <a:pPr algn="l"/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This makes predicting the outcome </a:t>
            </a:r>
            <a:r>
              <a:rPr lang="en-MY" sz="1401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impossible</a:t>
            </a:r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.</a:t>
            </a: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This is the principle behind </a:t>
            </a:r>
            <a:r>
              <a:rPr lang="en-MY" sz="1401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dice rolls </a:t>
            </a:r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and is termed the </a:t>
            </a:r>
            <a:r>
              <a:rPr lang="en-MY" sz="1401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Butterfly Effect</a:t>
            </a:r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.</a:t>
            </a: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Start both double pendulums from the </a:t>
            </a:r>
            <a:r>
              <a:rPr lang="en-MY" sz="1401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same starting position, as similarly as you can</a:t>
            </a:r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.</a:t>
            </a:r>
          </a:p>
          <a:p>
            <a:pPr algn="l"/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Let go and watch as the double pendulums take completely different trajectories!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6814FE-C641-4A89-9DC9-98F4786DBD9F}"/>
              </a:ext>
            </a:extLst>
          </p:cNvPr>
          <p:cNvSpPr/>
          <p:nvPr/>
        </p:nvSpPr>
        <p:spPr>
          <a:xfrm>
            <a:off x="1671320" y="6169631"/>
            <a:ext cx="2114003" cy="636715"/>
          </a:xfrm>
          <a:prstGeom prst="rect">
            <a:avLst/>
          </a:prstGeom>
          <a:solidFill>
            <a:srgbClr val="44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0C3F10-23AE-4537-BD98-BBDB2B89D9A7}"/>
              </a:ext>
            </a:extLst>
          </p:cNvPr>
          <p:cNvSpPr txBox="1"/>
          <p:nvPr/>
        </p:nvSpPr>
        <p:spPr>
          <a:xfrm>
            <a:off x="0" y="1"/>
            <a:ext cx="3779838" cy="423193"/>
          </a:xfrm>
          <a:prstGeom prst="rect">
            <a:avLst/>
          </a:prstGeom>
          <a:solidFill>
            <a:srgbClr val="0E799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MY" sz="2150" b="1" dirty="0">
                <a:solidFill>
                  <a:schemeClr val="bg1"/>
                </a:solidFill>
                <a:latin typeface="Nunito Black" panose="00000A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Chaotic Double Pendulum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363EC2-6E5B-4541-80BE-AB2D8B91524B}"/>
              </a:ext>
            </a:extLst>
          </p:cNvPr>
          <p:cNvSpPr txBox="1"/>
          <p:nvPr/>
        </p:nvSpPr>
        <p:spPr>
          <a:xfrm>
            <a:off x="1714480" y="6073034"/>
            <a:ext cx="215066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MY" sz="1100" dirty="0">
              <a:solidFill>
                <a:schemeClr val="bg1"/>
              </a:solidFill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Next stop: </a:t>
            </a:r>
            <a:b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UCD Quinn School of Business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9FD9C14-50BD-4B79-8D40-FBC406EE6CD6}"/>
              </a:ext>
            </a:extLst>
          </p:cNvPr>
          <p:cNvSpPr/>
          <p:nvPr/>
        </p:nvSpPr>
        <p:spPr>
          <a:xfrm>
            <a:off x="1714480" y="5421929"/>
            <a:ext cx="2070842" cy="748029"/>
          </a:xfrm>
          <a:prstGeom prst="rect">
            <a:avLst/>
          </a:prstGeom>
          <a:solidFill>
            <a:srgbClr val="3096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2FEA37-6F2F-4FF6-BBDC-34AAC8B97CB9}"/>
              </a:ext>
            </a:extLst>
          </p:cNvPr>
          <p:cNvGrpSpPr/>
          <p:nvPr/>
        </p:nvGrpSpPr>
        <p:grpSpPr>
          <a:xfrm>
            <a:off x="1764944" y="5610033"/>
            <a:ext cx="1956581" cy="496097"/>
            <a:chOff x="1764944" y="5610031"/>
            <a:chExt cx="1956581" cy="496097"/>
          </a:xfrm>
        </p:grpSpPr>
        <p:pic>
          <p:nvPicPr>
            <p:cNvPr id="24" name="Picture 2" descr="UCD logo - The UCD Innovation Academy">
              <a:extLst>
                <a:ext uri="{FF2B5EF4-FFF2-40B4-BE49-F238E27FC236}">
                  <a16:creationId xmlns:a16="http://schemas.microsoft.com/office/drawing/2014/main" id="{B9B620B1-78A9-4704-8544-BFD03AC882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4944" y="5632595"/>
              <a:ext cx="389076" cy="389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5CF7081-5B4F-4FC7-BA02-31EBB02A8DA2}"/>
                </a:ext>
              </a:extLst>
            </p:cNvPr>
            <p:cNvSpPr txBox="1"/>
            <p:nvPr/>
          </p:nvSpPr>
          <p:spPr>
            <a:xfrm>
              <a:off x="2415451" y="5628517"/>
              <a:ext cx="130607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900" b="1" dirty="0">
                  <a:solidFill>
                    <a:schemeClr val="bg1"/>
                  </a:solidFill>
                  <a:latin typeface="Roboto Slab" pitchFamily="2" charset="0"/>
                  <a:ea typeface="Roboto Slab" pitchFamily="2" charset="0"/>
                  <a:cs typeface="Arial" panose="020B0604020202020204" pitchFamily="34" charset="0"/>
                </a:rPr>
                <a:t>Centre of Mechanics </a:t>
              </a:r>
            </a:p>
          </p:txBody>
        </p:sp>
        <p:pic>
          <p:nvPicPr>
            <p:cNvPr id="26" name="Picture 2" descr="Möbius Strip -- from Wolfram MathWorld">
              <a:extLst>
                <a:ext uri="{FF2B5EF4-FFF2-40B4-BE49-F238E27FC236}">
                  <a16:creationId xmlns:a16="http://schemas.microsoft.com/office/drawing/2014/main" id="{CB19B768-8FF3-48AF-9806-7707835789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4020" y="5610031"/>
              <a:ext cx="295776" cy="238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3A31813-4D2F-4D5A-B246-C9C141A20980}"/>
                </a:ext>
              </a:extLst>
            </p:cNvPr>
            <p:cNvSpPr txBox="1"/>
            <p:nvPr/>
          </p:nvSpPr>
          <p:spPr>
            <a:xfrm>
              <a:off x="2055729" y="5829129"/>
              <a:ext cx="16657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bg1"/>
                  </a:solidFill>
                  <a:latin typeface="Nunito ExtraBold" panose="00000900000000000000" pitchFamily="2" charset="0"/>
                  <a:ea typeface="Inter" panose="020B0502030000000004" pitchFamily="34" charset="0"/>
                  <a:cs typeface="Inter" panose="020B0502030000000004" pitchFamily="34" charset="0"/>
                </a:rPr>
                <a:t>Mechanics Fun Walk</a:t>
              </a:r>
              <a:endParaRPr lang="en-MY" sz="12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D9B02025-6281-4713-9159-D2B2C00AD45B}"/>
              </a:ext>
            </a:extLst>
          </p:cNvPr>
          <p:cNvSpPr/>
          <p:nvPr/>
        </p:nvSpPr>
        <p:spPr>
          <a:xfrm>
            <a:off x="-3842" y="5421928"/>
            <a:ext cx="1717041" cy="1382097"/>
          </a:xfrm>
          <a:prstGeom prst="rect">
            <a:avLst/>
          </a:prstGeom>
          <a:solidFill>
            <a:srgbClr val="0E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0642B35-ABC6-4079-A37C-3F0C21599E47}"/>
              </a:ext>
            </a:extLst>
          </p:cNvPr>
          <p:cNvSpPr txBox="1"/>
          <p:nvPr/>
        </p:nvSpPr>
        <p:spPr>
          <a:xfrm>
            <a:off x="-5123" y="5638065"/>
            <a:ext cx="17170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3600" dirty="0">
                <a:solidFill>
                  <a:schemeClr val="bg1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Stop 1</a:t>
            </a:r>
          </a:p>
          <a:p>
            <a:pPr algn="ctr"/>
            <a:r>
              <a:rPr lang="en-MY" sz="2000" dirty="0">
                <a:solidFill>
                  <a:schemeClr val="bg1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of 8</a:t>
            </a:r>
            <a:endParaRPr lang="en-MY" sz="1200" dirty="0">
              <a:solidFill>
                <a:schemeClr val="bg1"/>
              </a:solidFill>
              <a:latin typeface="Nunito ExtraBold" panose="000009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pic>
        <p:nvPicPr>
          <p:cNvPr id="3" name="Graphic 2" descr="Dice with solid fill">
            <a:extLst>
              <a:ext uri="{FF2B5EF4-FFF2-40B4-BE49-F238E27FC236}">
                <a16:creationId xmlns:a16="http://schemas.microsoft.com/office/drawing/2014/main" id="{4B27B09D-7184-45AC-97AF-D7D5703CA8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9469686">
            <a:off x="1350978" y="1914011"/>
            <a:ext cx="1077881" cy="107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79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35E7046-0BC2-43BD-80C9-D1513CC0695B}"/>
              </a:ext>
            </a:extLst>
          </p:cNvPr>
          <p:cNvSpPr/>
          <p:nvPr/>
        </p:nvSpPr>
        <p:spPr>
          <a:xfrm>
            <a:off x="-3842" y="4522470"/>
            <a:ext cx="3783162" cy="1107013"/>
          </a:xfrm>
          <a:prstGeom prst="rect">
            <a:avLst/>
          </a:prstGeom>
          <a:solidFill>
            <a:srgbClr val="E2F3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24" name="Picture 23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4F2E7A30-C290-4C41-83A7-15C59D206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228" y="482858"/>
            <a:ext cx="1748367" cy="174836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8C82C40-38C8-4765-B078-497550F85BF5}"/>
              </a:ext>
            </a:extLst>
          </p:cNvPr>
          <p:cNvSpPr/>
          <p:nvPr/>
        </p:nvSpPr>
        <p:spPr>
          <a:xfrm>
            <a:off x="1707228" y="5635955"/>
            <a:ext cx="2072609" cy="748029"/>
          </a:xfrm>
          <a:prstGeom prst="rect">
            <a:avLst/>
          </a:prstGeom>
          <a:solidFill>
            <a:srgbClr val="3096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86F9A6-E463-497C-B7E5-B805C8CB9068}"/>
              </a:ext>
            </a:extLst>
          </p:cNvPr>
          <p:cNvSpPr txBox="1"/>
          <p:nvPr/>
        </p:nvSpPr>
        <p:spPr>
          <a:xfrm>
            <a:off x="-10608" y="2138398"/>
            <a:ext cx="379044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Orientate the spinner 90° as shown above. Let go. </a:t>
            </a:r>
            <a:b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Does it drop? Does it rotate around the vertical axis?</a:t>
            </a:r>
            <a:b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</a:br>
            <a:endParaRPr lang="en-MY" sz="1000" dirty="0">
              <a:solidFill>
                <a:srgbClr val="FF0000"/>
              </a:solidFill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Spin the spinner </a:t>
            </a:r>
            <a:r>
              <a:rPr lang="en-MY" sz="1400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as fast as you can</a:t>
            </a: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!</a:t>
            </a:r>
          </a:p>
          <a:p>
            <a:pPr marL="342900" indent="-342900" algn="l">
              <a:buFont typeface="+mj-lt"/>
              <a:buAutoNum type="arabicPeriod"/>
            </a:pPr>
            <a:endParaRPr lang="en-MY" sz="1000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Repeat Step 1. </a:t>
            </a:r>
            <a:b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MY" sz="14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Does it drop? Does it rotate around the vertical axis?</a:t>
            </a:r>
          </a:p>
          <a:p>
            <a:pPr marL="342900" indent="-342900" algn="l">
              <a:buFont typeface="+mj-lt"/>
              <a:buAutoNum type="arabicPeriod"/>
            </a:pPr>
            <a:endParaRPr lang="en-MY" sz="1000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0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Make sure the string is not loose when you release the spinner.</a:t>
            </a:r>
            <a:endParaRPr lang="en-MY" sz="800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D564905-14EC-4F74-8720-0878E203DD67}"/>
              </a:ext>
            </a:extLst>
          </p:cNvPr>
          <p:cNvGrpSpPr/>
          <p:nvPr/>
        </p:nvGrpSpPr>
        <p:grpSpPr>
          <a:xfrm>
            <a:off x="17829" y="4484794"/>
            <a:ext cx="3703110" cy="1221328"/>
            <a:chOff x="46885" y="4154120"/>
            <a:chExt cx="3703110" cy="122132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5A04421-398A-44F1-947B-FF6CB17BBFED}"/>
                </a:ext>
              </a:extLst>
            </p:cNvPr>
            <p:cNvGrpSpPr/>
            <p:nvPr/>
          </p:nvGrpSpPr>
          <p:grpSpPr>
            <a:xfrm>
              <a:off x="46885" y="4154120"/>
              <a:ext cx="3703110" cy="1221328"/>
              <a:chOff x="46885" y="4106322"/>
              <a:chExt cx="3703110" cy="1221328"/>
            </a:xfrm>
          </p:grpSpPr>
          <p:pic>
            <p:nvPicPr>
              <p:cNvPr id="9" name="Picture 2" descr="QR code - Wikipedia">
                <a:extLst>
                  <a:ext uri="{FF2B5EF4-FFF2-40B4-BE49-F238E27FC236}">
                    <a16:creationId xmlns:a16="http://schemas.microsoft.com/office/drawing/2014/main" id="{F6BF3D19-B0D1-466F-A7A0-0ADA7478B76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28667" y="4106322"/>
                <a:ext cx="1221328" cy="122132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C655D8A-3013-4BBC-BAC4-B216051D3535}"/>
                  </a:ext>
                </a:extLst>
              </p:cNvPr>
              <p:cNvSpPr txBox="1"/>
              <p:nvPr/>
            </p:nvSpPr>
            <p:spPr>
              <a:xfrm>
                <a:off x="46885" y="4338205"/>
                <a:ext cx="223283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400" dirty="0">
                    <a:latin typeface="Nunito ExtraBold" panose="000009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  <a:t>Scan</a:t>
                </a:r>
                <a:r>
                  <a:rPr lang="en-MY" sz="1400" dirty="0">
                    <a:latin typeface="Nunito" panose="000005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  <a:t> for </a:t>
                </a:r>
                <a:br>
                  <a:rPr lang="en-MY" sz="1400" dirty="0">
                    <a:latin typeface="Nunito" panose="000005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</a:br>
                <a:r>
                  <a:rPr lang="en-MY" sz="1400" dirty="0">
                    <a:latin typeface="Nunito" panose="000005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  <a:t>mechanical explanation!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C3735E5-FD9A-4577-A55C-28D343DEC404}"/>
                </a:ext>
              </a:extLst>
            </p:cNvPr>
            <p:cNvSpPr txBox="1"/>
            <p:nvPr/>
          </p:nvSpPr>
          <p:spPr>
            <a:xfrm>
              <a:off x="2030763" y="4461117"/>
              <a:ext cx="6481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3200" b="1" dirty="0">
                  <a:latin typeface="Nunito" panose="00000500000000000000" pitchFamily="2" charset="0"/>
                  <a:ea typeface="Inter" panose="020B0502030000000004" pitchFamily="34" charset="0"/>
                  <a:cs typeface="Inter" panose="020B0502030000000004" pitchFamily="34" charset="0"/>
                </a:rPr>
                <a:t>➔</a:t>
              </a:r>
              <a:endParaRPr lang="en-MY" sz="32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96E33-551E-426D-AF4D-2E5EF739D6A0}"/>
              </a:ext>
            </a:extLst>
          </p:cNvPr>
          <p:cNvSpPr/>
          <p:nvPr/>
        </p:nvSpPr>
        <p:spPr>
          <a:xfrm>
            <a:off x="1671320" y="6265576"/>
            <a:ext cx="2114003" cy="540770"/>
          </a:xfrm>
          <a:prstGeom prst="rect">
            <a:avLst/>
          </a:prstGeom>
          <a:solidFill>
            <a:srgbClr val="44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3B9490-9F53-45D8-AB00-BAF331FE9181}"/>
              </a:ext>
            </a:extLst>
          </p:cNvPr>
          <p:cNvSpPr txBox="1"/>
          <p:nvPr/>
        </p:nvSpPr>
        <p:spPr>
          <a:xfrm>
            <a:off x="1711918" y="6163696"/>
            <a:ext cx="215066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MY" sz="1100" dirty="0">
              <a:solidFill>
                <a:schemeClr val="bg1"/>
              </a:solidFill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Next stop: </a:t>
            </a:r>
            <a:b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UCD Quinn School of Business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FD4C7E9-B6EE-4AC1-B7D6-B850477C42A9}"/>
              </a:ext>
            </a:extLst>
          </p:cNvPr>
          <p:cNvGrpSpPr/>
          <p:nvPr/>
        </p:nvGrpSpPr>
        <p:grpSpPr>
          <a:xfrm>
            <a:off x="1764359" y="5737491"/>
            <a:ext cx="1956581" cy="496097"/>
            <a:chOff x="1764944" y="5610031"/>
            <a:chExt cx="1956581" cy="496097"/>
          </a:xfrm>
        </p:grpSpPr>
        <p:pic>
          <p:nvPicPr>
            <p:cNvPr id="16" name="Picture 2" descr="UCD logo - The UCD Innovation Academy">
              <a:extLst>
                <a:ext uri="{FF2B5EF4-FFF2-40B4-BE49-F238E27FC236}">
                  <a16:creationId xmlns:a16="http://schemas.microsoft.com/office/drawing/2014/main" id="{937CA39A-BCF3-4537-B2A2-3056ADEBC2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4944" y="5632595"/>
              <a:ext cx="389076" cy="389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35A81B1-D034-48A3-A061-39B40167AFFD}"/>
                </a:ext>
              </a:extLst>
            </p:cNvPr>
            <p:cNvSpPr txBox="1"/>
            <p:nvPr/>
          </p:nvSpPr>
          <p:spPr>
            <a:xfrm>
              <a:off x="2415451" y="5628517"/>
              <a:ext cx="130607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900" b="1" dirty="0">
                  <a:solidFill>
                    <a:schemeClr val="bg1"/>
                  </a:solidFill>
                  <a:latin typeface="Roboto Slab" pitchFamily="2" charset="0"/>
                  <a:ea typeface="Roboto Slab" pitchFamily="2" charset="0"/>
                  <a:cs typeface="Arial" panose="020B0604020202020204" pitchFamily="34" charset="0"/>
                </a:rPr>
                <a:t>Centre of Mechanics </a:t>
              </a:r>
            </a:p>
          </p:txBody>
        </p:sp>
        <p:pic>
          <p:nvPicPr>
            <p:cNvPr id="18" name="Picture 2" descr="Möbius Strip -- from Wolfram MathWorld">
              <a:extLst>
                <a:ext uri="{FF2B5EF4-FFF2-40B4-BE49-F238E27FC236}">
                  <a16:creationId xmlns:a16="http://schemas.microsoft.com/office/drawing/2014/main" id="{2FFF8853-6B23-414F-8433-E03182E2E8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4020" y="5610031"/>
              <a:ext cx="295776" cy="238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56E226D-52D8-4D5A-BCCA-566B8E7C717A}"/>
                </a:ext>
              </a:extLst>
            </p:cNvPr>
            <p:cNvSpPr txBox="1"/>
            <p:nvPr/>
          </p:nvSpPr>
          <p:spPr>
            <a:xfrm>
              <a:off x="2055729" y="5829129"/>
              <a:ext cx="16657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bg1"/>
                  </a:solidFill>
                  <a:latin typeface="Nunito ExtraBold" panose="00000900000000000000" pitchFamily="2" charset="0"/>
                  <a:ea typeface="Inter" panose="020B0502030000000004" pitchFamily="34" charset="0"/>
                  <a:cs typeface="Inter" panose="020B0502030000000004" pitchFamily="34" charset="0"/>
                </a:rPr>
                <a:t>Mechanics Fun Walk</a:t>
              </a:r>
              <a:endParaRPr lang="en-MY" sz="12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A83B6F50-97E5-47CB-8E74-373D9DC2F1D4}"/>
              </a:ext>
            </a:extLst>
          </p:cNvPr>
          <p:cNvSpPr/>
          <p:nvPr/>
        </p:nvSpPr>
        <p:spPr>
          <a:xfrm>
            <a:off x="-3842" y="5632597"/>
            <a:ext cx="1717041" cy="1171428"/>
          </a:xfrm>
          <a:prstGeom prst="rect">
            <a:avLst/>
          </a:prstGeom>
          <a:solidFill>
            <a:srgbClr val="0E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E69A8F-50C3-4757-B13B-4312452EB0F8}"/>
              </a:ext>
            </a:extLst>
          </p:cNvPr>
          <p:cNvSpPr txBox="1"/>
          <p:nvPr/>
        </p:nvSpPr>
        <p:spPr>
          <a:xfrm>
            <a:off x="-5123" y="5737491"/>
            <a:ext cx="17170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3600" dirty="0">
                <a:solidFill>
                  <a:schemeClr val="bg1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Stop 1</a:t>
            </a:r>
          </a:p>
          <a:p>
            <a:pPr algn="ctr"/>
            <a:r>
              <a:rPr lang="en-MY" sz="2000" dirty="0">
                <a:solidFill>
                  <a:schemeClr val="bg1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of 8</a:t>
            </a:r>
            <a:endParaRPr lang="en-MY" sz="1200" dirty="0">
              <a:solidFill>
                <a:schemeClr val="bg1"/>
              </a:solidFill>
              <a:latin typeface="Nunito ExtraBold" panose="000009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pic>
        <p:nvPicPr>
          <p:cNvPr id="26" name="Picture 25" descr="Logo&#10;&#10;Description automatically generated with medium confidence">
            <a:extLst>
              <a:ext uri="{FF2B5EF4-FFF2-40B4-BE49-F238E27FC236}">
                <a16:creationId xmlns:a16="http://schemas.microsoft.com/office/drawing/2014/main" id="{BA7D32DA-E7F6-4432-A29C-3C2178B02E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14" y="489330"/>
            <a:ext cx="1749600" cy="174960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2D56270-EBCE-4A66-91EE-1FDA031EEC58}"/>
              </a:ext>
            </a:extLst>
          </p:cNvPr>
          <p:cNvCxnSpPr>
            <a:cxnSpLocks/>
          </p:cNvCxnSpPr>
          <p:nvPr/>
        </p:nvCxnSpPr>
        <p:spPr>
          <a:xfrm>
            <a:off x="2410633" y="499533"/>
            <a:ext cx="0" cy="861985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463C7B52-44A1-405C-B3E0-23DDC5C4A96E}"/>
              </a:ext>
            </a:extLst>
          </p:cNvPr>
          <p:cNvSpPr/>
          <p:nvPr/>
        </p:nvSpPr>
        <p:spPr>
          <a:xfrm>
            <a:off x="2252930" y="609946"/>
            <a:ext cx="315405" cy="1418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76370DD-FCA4-43F1-9372-EA0E44D17BC3}"/>
              </a:ext>
            </a:extLst>
          </p:cNvPr>
          <p:cNvCxnSpPr>
            <a:cxnSpLocks/>
            <a:endCxn id="30" idx="0"/>
          </p:cNvCxnSpPr>
          <p:nvPr/>
        </p:nvCxnSpPr>
        <p:spPr>
          <a:xfrm flipH="1" flipV="1">
            <a:off x="2410633" y="609946"/>
            <a:ext cx="38578" cy="31988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46433B9-0715-4915-B148-AFA7CF7DE065}"/>
              </a:ext>
            </a:extLst>
          </p:cNvPr>
          <p:cNvCxnSpPr>
            <a:cxnSpLocks/>
            <a:endCxn id="30" idx="0"/>
          </p:cNvCxnSpPr>
          <p:nvPr/>
        </p:nvCxnSpPr>
        <p:spPr>
          <a:xfrm flipH="1">
            <a:off x="2410633" y="593980"/>
            <a:ext cx="38578" cy="159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61A9FD1-B370-46CA-A9DF-78D1DCF037FA}"/>
              </a:ext>
            </a:extLst>
          </p:cNvPr>
          <p:cNvCxnSpPr>
            <a:cxnSpLocks/>
            <a:endCxn id="30" idx="3"/>
          </p:cNvCxnSpPr>
          <p:nvPr/>
        </p:nvCxnSpPr>
        <p:spPr>
          <a:xfrm>
            <a:off x="2286000" y="688948"/>
            <a:ext cx="13120" cy="4210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ADFE1DA-8726-4C29-BB0B-559B2D6740B6}"/>
              </a:ext>
            </a:extLst>
          </p:cNvPr>
          <p:cNvCxnSpPr>
            <a:cxnSpLocks/>
            <a:stCxn id="30" idx="3"/>
          </p:cNvCxnSpPr>
          <p:nvPr/>
        </p:nvCxnSpPr>
        <p:spPr>
          <a:xfrm flipH="1">
            <a:off x="2262188" y="731054"/>
            <a:ext cx="3693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873109A-3BF9-49BE-B3E6-232AFDFE95A4}"/>
              </a:ext>
            </a:extLst>
          </p:cNvPr>
          <p:cNvCxnSpPr>
            <a:cxnSpLocks/>
            <a:stCxn id="30" idx="5"/>
          </p:cNvCxnSpPr>
          <p:nvPr/>
        </p:nvCxnSpPr>
        <p:spPr>
          <a:xfrm flipH="1">
            <a:off x="2499611" y="731054"/>
            <a:ext cx="22534" cy="3090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E18CE6-42E2-4622-B17C-D663AEC68BEB}"/>
              </a:ext>
            </a:extLst>
          </p:cNvPr>
          <p:cNvCxnSpPr>
            <a:cxnSpLocks/>
            <a:stCxn id="30" idx="5"/>
          </p:cNvCxnSpPr>
          <p:nvPr/>
        </p:nvCxnSpPr>
        <p:spPr>
          <a:xfrm flipH="1" flipV="1">
            <a:off x="2480307" y="710001"/>
            <a:ext cx="41838" cy="2105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952204A-2C66-48CD-A48C-F69E5EF0CAE7}"/>
              </a:ext>
            </a:extLst>
          </p:cNvPr>
          <p:cNvSpPr txBox="1"/>
          <p:nvPr/>
        </p:nvSpPr>
        <p:spPr>
          <a:xfrm>
            <a:off x="0" y="1"/>
            <a:ext cx="3779838" cy="492443"/>
          </a:xfrm>
          <a:prstGeom prst="rect">
            <a:avLst/>
          </a:prstGeom>
          <a:solidFill>
            <a:srgbClr val="0E799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MY" sz="2600" b="1" dirty="0">
                <a:solidFill>
                  <a:schemeClr val="bg1"/>
                </a:solidFill>
                <a:latin typeface="Nunito Black" panose="00000A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Gyroscopic Precession</a:t>
            </a:r>
          </a:p>
        </p:txBody>
      </p:sp>
    </p:spTree>
    <p:extLst>
      <p:ext uri="{BB962C8B-B14F-4D97-AF65-F5344CB8AC3E}">
        <p14:creationId xmlns:p14="http://schemas.microsoft.com/office/powerpoint/2010/main" val="1070048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073E0D-88DB-4541-91C9-33DEB38CBDD9}"/>
              </a:ext>
            </a:extLst>
          </p:cNvPr>
          <p:cNvSpPr txBox="1"/>
          <p:nvPr/>
        </p:nvSpPr>
        <p:spPr>
          <a:xfrm>
            <a:off x="0" y="1"/>
            <a:ext cx="3779838" cy="584775"/>
          </a:xfrm>
          <a:prstGeom prst="rect">
            <a:avLst/>
          </a:prstGeom>
          <a:solidFill>
            <a:srgbClr val="0E799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MY" sz="3200" b="1" dirty="0">
                <a:solidFill>
                  <a:schemeClr val="bg1"/>
                </a:solidFill>
                <a:latin typeface="Nunito Black" panose="00000A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Order from Chaos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60E21E-90A7-42B3-8DA5-1E6CE6D88FC4}"/>
              </a:ext>
            </a:extLst>
          </p:cNvPr>
          <p:cNvSpPr/>
          <p:nvPr/>
        </p:nvSpPr>
        <p:spPr>
          <a:xfrm>
            <a:off x="1707228" y="5635955"/>
            <a:ext cx="2072609" cy="748029"/>
          </a:xfrm>
          <a:prstGeom prst="rect">
            <a:avLst/>
          </a:prstGeom>
          <a:solidFill>
            <a:srgbClr val="3096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4BC82B-1252-44A5-8F44-A053896B8107}"/>
              </a:ext>
            </a:extLst>
          </p:cNvPr>
          <p:cNvSpPr/>
          <p:nvPr/>
        </p:nvSpPr>
        <p:spPr>
          <a:xfrm>
            <a:off x="1671320" y="6265576"/>
            <a:ext cx="2114003" cy="540770"/>
          </a:xfrm>
          <a:prstGeom prst="rect">
            <a:avLst/>
          </a:prstGeom>
          <a:solidFill>
            <a:srgbClr val="44A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0BBC9F-C71B-4F7D-9BF5-F3A9DFC527AC}"/>
              </a:ext>
            </a:extLst>
          </p:cNvPr>
          <p:cNvSpPr txBox="1"/>
          <p:nvPr/>
        </p:nvSpPr>
        <p:spPr>
          <a:xfrm>
            <a:off x="1711918" y="6163696"/>
            <a:ext cx="215066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MY" sz="1100" dirty="0">
              <a:solidFill>
                <a:schemeClr val="bg1"/>
              </a:solidFill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Next stop: </a:t>
            </a:r>
            <a:b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</a:br>
            <a:r>
              <a:rPr lang="en-MY" sz="1100" dirty="0">
                <a:solidFill>
                  <a:schemeClr val="bg1"/>
                </a:solidFill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UCD Quinn School of Business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B5A2471-53E2-41E8-ABFB-6CD86770DD86}"/>
              </a:ext>
            </a:extLst>
          </p:cNvPr>
          <p:cNvGrpSpPr/>
          <p:nvPr/>
        </p:nvGrpSpPr>
        <p:grpSpPr>
          <a:xfrm>
            <a:off x="1764359" y="5737491"/>
            <a:ext cx="1956581" cy="496097"/>
            <a:chOff x="1764944" y="5610031"/>
            <a:chExt cx="1956581" cy="496097"/>
          </a:xfrm>
        </p:grpSpPr>
        <p:pic>
          <p:nvPicPr>
            <p:cNvPr id="9" name="Picture 2" descr="UCD logo - The UCD Innovation Academy">
              <a:extLst>
                <a:ext uri="{FF2B5EF4-FFF2-40B4-BE49-F238E27FC236}">
                  <a16:creationId xmlns:a16="http://schemas.microsoft.com/office/drawing/2014/main" id="{BC846FA1-3E96-4DF4-AAE5-AA105D5A43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4944" y="5632595"/>
              <a:ext cx="389076" cy="389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D53F40B-EA08-4EC1-8BDF-7DC4571660AA}"/>
                </a:ext>
              </a:extLst>
            </p:cNvPr>
            <p:cNvSpPr txBox="1"/>
            <p:nvPr/>
          </p:nvSpPr>
          <p:spPr>
            <a:xfrm>
              <a:off x="2415451" y="5628517"/>
              <a:ext cx="130607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900" b="1" dirty="0">
                  <a:solidFill>
                    <a:schemeClr val="bg1"/>
                  </a:solidFill>
                  <a:latin typeface="Roboto Slab" pitchFamily="2" charset="0"/>
                  <a:ea typeface="Roboto Slab" pitchFamily="2" charset="0"/>
                  <a:cs typeface="Arial" panose="020B0604020202020204" pitchFamily="34" charset="0"/>
                </a:rPr>
                <a:t>Centre of Mechanics </a:t>
              </a:r>
            </a:p>
          </p:txBody>
        </p:sp>
        <p:pic>
          <p:nvPicPr>
            <p:cNvPr id="11" name="Picture 2" descr="Möbius Strip -- from Wolfram MathWorld">
              <a:extLst>
                <a:ext uri="{FF2B5EF4-FFF2-40B4-BE49-F238E27FC236}">
                  <a16:creationId xmlns:a16="http://schemas.microsoft.com/office/drawing/2014/main" id="{4AB54A30-E833-4905-874B-B46561C992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4020" y="5610031"/>
              <a:ext cx="295776" cy="2383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102434-BE54-4732-9D38-A3A8C56B988E}"/>
                </a:ext>
              </a:extLst>
            </p:cNvPr>
            <p:cNvSpPr txBox="1"/>
            <p:nvPr/>
          </p:nvSpPr>
          <p:spPr>
            <a:xfrm>
              <a:off x="2055729" y="5829129"/>
              <a:ext cx="16657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MY" sz="1200" dirty="0">
                  <a:solidFill>
                    <a:schemeClr val="bg1"/>
                  </a:solidFill>
                  <a:latin typeface="Nunito ExtraBold" panose="00000900000000000000" pitchFamily="2" charset="0"/>
                  <a:ea typeface="Inter" panose="020B0502030000000004" pitchFamily="34" charset="0"/>
                  <a:cs typeface="Inter" panose="020B0502030000000004" pitchFamily="34" charset="0"/>
                </a:rPr>
                <a:t>Mechanics Fun Walk</a:t>
              </a:r>
              <a:endParaRPr lang="en-MY" sz="12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3DFA84A2-06CC-4027-86B8-AC1F6EE60F78}"/>
              </a:ext>
            </a:extLst>
          </p:cNvPr>
          <p:cNvSpPr/>
          <p:nvPr/>
        </p:nvSpPr>
        <p:spPr>
          <a:xfrm>
            <a:off x="-3842" y="5632597"/>
            <a:ext cx="1717041" cy="1171428"/>
          </a:xfrm>
          <a:prstGeom prst="rect">
            <a:avLst/>
          </a:prstGeom>
          <a:solidFill>
            <a:srgbClr val="0E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3BB6B8-84CD-428F-B9AF-589D6EFCA820}"/>
              </a:ext>
            </a:extLst>
          </p:cNvPr>
          <p:cNvSpPr txBox="1"/>
          <p:nvPr/>
        </p:nvSpPr>
        <p:spPr>
          <a:xfrm>
            <a:off x="-5123" y="5737491"/>
            <a:ext cx="17170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3600" dirty="0">
                <a:solidFill>
                  <a:schemeClr val="bg1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Stop 1</a:t>
            </a:r>
          </a:p>
          <a:p>
            <a:pPr algn="ctr"/>
            <a:r>
              <a:rPr lang="en-MY" sz="2000" dirty="0">
                <a:solidFill>
                  <a:schemeClr val="bg1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of 8</a:t>
            </a:r>
            <a:endParaRPr lang="en-MY" sz="1200" dirty="0">
              <a:solidFill>
                <a:schemeClr val="bg1"/>
              </a:solidFill>
              <a:latin typeface="Nunito ExtraBold" panose="000009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6A06478-A2A4-4B05-B216-358EF7827A49}"/>
              </a:ext>
            </a:extLst>
          </p:cNvPr>
          <p:cNvSpPr/>
          <p:nvPr/>
        </p:nvSpPr>
        <p:spPr>
          <a:xfrm>
            <a:off x="-3842" y="4522470"/>
            <a:ext cx="3783162" cy="1107013"/>
          </a:xfrm>
          <a:prstGeom prst="rect">
            <a:avLst/>
          </a:prstGeom>
          <a:solidFill>
            <a:srgbClr val="E2F3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051A2FA-E000-4E31-AE98-5FCF8EEEC1F1}"/>
              </a:ext>
            </a:extLst>
          </p:cNvPr>
          <p:cNvGrpSpPr/>
          <p:nvPr/>
        </p:nvGrpSpPr>
        <p:grpSpPr>
          <a:xfrm>
            <a:off x="17829" y="4484794"/>
            <a:ext cx="3703110" cy="1221328"/>
            <a:chOff x="46885" y="4154120"/>
            <a:chExt cx="3703110" cy="122132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70A1E61-6F8F-4645-9FDF-A90DC2D87B33}"/>
                </a:ext>
              </a:extLst>
            </p:cNvPr>
            <p:cNvGrpSpPr/>
            <p:nvPr/>
          </p:nvGrpSpPr>
          <p:grpSpPr>
            <a:xfrm>
              <a:off x="46885" y="4154120"/>
              <a:ext cx="3703110" cy="1221328"/>
              <a:chOff x="46885" y="4106322"/>
              <a:chExt cx="3703110" cy="1221328"/>
            </a:xfrm>
          </p:grpSpPr>
          <p:pic>
            <p:nvPicPr>
              <p:cNvPr id="20" name="Picture 2" descr="QR code - Wikipedia">
                <a:extLst>
                  <a:ext uri="{FF2B5EF4-FFF2-40B4-BE49-F238E27FC236}">
                    <a16:creationId xmlns:a16="http://schemas.microsoft.com/office/drawing/2014/main" id="{5869B144-88FA-4CCD-9621-832F4B0F2C0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28667" y="4106322"/>
                <a:ext cx="1221328" cy="122132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EC044AE-5D23-4247-B412-B5BE8659C638}"/>
                  </a:ext>
                </a:extLst>
              </p:cNvPr>
              <p:cNvSpPr txBox="1"/>
              <p:nvPr/>
            </p:nvSpPr>
            <p:spPr>
              <a:xfrm>
                <a:off x="46885" y="4338205"/>
                <a:ext cx="223283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MY" sz="1400" dirty="0">
                    <a:latin typeface="Nunito ExtraBold" panose="000009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  <a:t>Scan</a:t>
                </a:r>
                <a:r>
                  <a:rPr lang="en-MY" sz="1400" dirty="0">
                    <a:latin typeface="Nunito" panose="000005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  <a:t> for </a:t>
                </a:r>
                <a:br>
                  <a:rPr lang="en-MY" sz="1400" dirty="0">
                    <a:latin typeface="Nunito" panose="000005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</a:br>
                <a:r>
                  <a:rPr lang="en-MY" sz="1400" dirty="0">
                    <a:latin typeface="Nunito" panose="00000500000000000000" pitchFamily="2" charset="0"/>
                    <a:ea typeface="Inter" panose="020B0502030000000004" pitchFamily="34" charset="0"/>
                    <a:cs typeface="Inter" panose="020B0502030000000004" pitchFamily="34" charset="0"/>
                  </a:rPr>
                  <a:t>mechanical explanation!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070C75B-D890-4F50-B04D-65F6B36799DF}"/>
                </a:ext>
              </a:extLst>
            </p:cNvPr>
            <p:cNvSpPr txBox="1"/>
            <p:nvPr/>
          </p:nvSpPr>
          <p:spPr>
            <a:xfrm>
              <a:off x="2030763" y="4461117"/>
              <a:ext cx="6481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MY" sz="3200" b="1" dirty="0">
                  <a:latin typeface="Nunito" panose="00000500000000000000" pitchFamily="2" charset="0"/>
                  <a:ea typeface="Inter" panose="020B0502030000000004" pitchFamily="34" charset="0"/>
                  <a:cs typeface="Inter" panose="020B0502030000000004" pitchFamily="34" charset="0"/>
                </a:rPr>
                <a:t>➔</a:t>
              </a:r>
              <a:endParaRPr lang="en-MY" sz="3200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05058A2B-5FCA-4CCD-A74E-E1D989B5123A}"/>
              </a:ext>
            </a:extLst>
          </p:cNvPr>
          <p:cNvSpPr txBox="1"/>
          <p:nvPr/>
        </p:nvSpPr>
        <p:spPr>
          <a:xfrm>
            <a:off x="-6987" y="2668217"/>
            <a:ext cx="3778181" cy="1601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Y" sz="1401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Toss</a:t>
            </a:r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 the nails in the box to mix them up.</a:t>
            </a: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When they are well mixed, shake the box from </a:t>
            </a:r>
            <a:r>
              <a:rPr lang="en-MY" sz="1401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side to side </a:t>
            </a:r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for a minute.</a:t>
            </a:r>
          </a:p>
          <a:p>
            <a:pPr algn="l"/>
            <a:endParaRPr lang="en-MY" sz="1401" dirty="0"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/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Watch the nails arrange themselves into </a:t>
            </a:r>
            <a:r>
              <a:rPr lang="en-MY" sz="1401" dirty="0"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order</a:t>
            </a:r>
            <a:r>
              <a:rPr lang="en-MY" sz="1401" dirty="0">
                <a:latin typeface="Nunito" panose="000005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7CFAA8C-90EF-461E-A499-CD4E9CDC2E8C}"/>
              </a:ext>
            </a:extLst>
          </p:cNvPr>
          <p:cNvSpPr txBox="1"/>
          <p:nvPr/>
        </p:nvSpPr>
        <p:spPr>
          <a:xfrm>
            <a:off x="-6986" y="1589555"/>
            <a:ext cx="3778181" cy="307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1" dirty="0">
                <a:solidFill>
                  <a:srgbClr val="FF0000"/>
                </a:solidFill>
                <a:latin typeface="Nunito ExtraBold" panose="00000900000000000000" pitchFamily="2" charset="0"/>
                <a:ea typeface="Inter" panose="020B0502030000000004" pitchFamily="34" charset="0"/>
                <a:cs typeface="Inter" panose="020B0502030000000004" pitchFamily="34" charset="0"/>
              </a:rPr>
              <a:t>Photos of before and after mixing</a:t>
            </a:r>
            <a:endParaRPr lang="en-MY" sz="1401" dirty="0">
              <a:solidFill>
                <a:srgbClr val="FF0000"/>
              </a:solidFill>
              <a:latin typeface="Nunito" panose="00000500000000000000" pitchFamily="2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54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400" dirty="0">
            <a:latin typeface="Nunito" panose="00000500000000000000" pitchFamily="2" charset="0"/>
            <a:ea typeface="Inter" panose="020B0502030000000004" pitchFamily="34" charset="0"/>
            <a:cs typeface="Inter" panose="020B05020300000000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7024</TotalTime>
  <Words>489</Words>
  <Application>Microsoft Office PowerPoint</Application>
  <PresentationFormat>Custom</PresentationFormat>
  <Paragraphs>84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Nunito</vt:lpstr>
      <vt:lpstr>Nunito Black</vt:lpstr>
      <vt:lpstr>Nunito ExtraBold</vt:lpstr>
      <vt:lpstr>Roboto Slab</vt:lpstr>
      <vt:lpstr>Office Theme</vt:lpstr>
      <vt:lpstr>This document requires the following fonts:  Nunito Roboto Slab  These can be downloaded from https://fonts.google.com/   “Save As” PNG files to export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Aidan Lee</dc:creator>
  <cp:lastModifiedBy>Aidan Lee</cp:lastModifiedBy>
  <cp:revision>16</cp:revision>
  <dcterms:created xsi:type="dcterms:W3CDTF">2021-06-09T14:58:01Z</dcterms:created>
  <dcterms:modified xsi:type="dcterms:W3CDTF">2021-06-26T16:05:33Z</dcterms:modified>
</cp:coreProperties>
</file>

<file path=docProps/thumbnail.jpeg>
</file>